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67" r:id="rId2"/>
    <p:sldId id="448" r:id="rId3"/>
    <p:sldId id="449" r:id="rId4"/>
    <p:sldId id="429" r:id="rId5"/>
    <p:sldId id="455" r:id="rId6"/>
    <p:sldId id="434" r:id="rId7"/>
    <p:sldId id="442" r:id="rId8"/>
    <p:sldId id="444" r:id="rId9"/>
    <p:sldId id="445" r:id="rId10"/>
    <p:sldId id="446" r:id="rId11"/>
    <p:sldId id="605" r:id="rId12"/>
    <p:sldId id="609" r:id="rId13"/>
    <p:sldId id="606" r:id="rId14"/>
    <p:sldId id="608" r:id="rId15"/>
    <p:sldId id="607" r:id="rId16"/>
    <p:sldId id="558" r:id="rId17"/>
    <p:sldId id="509" r:id="rId18"/>
    <p:sldId id="600" r:id="rId19"/>
    <p:sldId id="601" r:id="rId20"/>
    <p:sldId id="560" r:id="rId21"/>
    <p:sldId id="561" r:id="rId22"/>
    <p:sldId id="468" r:id="rId23"/>
    <p:sldId id="562" r:id="rId24"/>
    <p:sldId id="564" r:id="rId25"/>
    <p:sldId id="516" r:id="rId26"/>
    <p:sldId id="507" r:id="rId27"/>
    <p:sldId id="565" r:id="rId28"/>
    <p:sldId id="566" r:id="rId29"/>
    <p:sldId id="567" r:id="rId30"/>
    <p:sldId id="568" r:id="rId31"/>
    <p:sldId id="569" r:id="rId32"/>
    <p:sldId id="570" r:id="rId33"/>
    <p:sldId id="572" r:id="rId34"/>
    <p:sldId id="574" r:id="rId35"/>
    <p:sldId id="576" r:id="rId36"/>
    <p:sldId id="577" r:id="rId37"/>
    <p:sldId id="578" r:id="rId38"/>
    <p:sldId id="579" r:id="rId39"/>
    <p:sldId id="581" r:id="rId40"/>
    <p:sldId id="582" r:id="rId41"/>
    <p:sldId id="583" r:id="rId42"/>
    <p:sldId id="584" r:id="rId43"/>
    <p:sldId id="585" r:id="rId44"/>
    <p:sldId id="586" r:id="rId45"/>
    <p:sldId id="587" r:id="rId46"/>
    <p:sldId id="588" r:id="rId47"/>
    <p:sldId id="589" r:id="rId48"/>
    <p:sldId id="590" r:id="rId49"/>
    <p:sldId id="591" r:id="rId50"/>
    <p:sldId id="592" r:id="rId51"/>
    <p:sldId id="593" r:id="rId52"/>
    <p:sldId id="594" r:id="rId53"/>
    <p:sldId id="595" r:id="rId54"/>
    <p:sldId id="596" r:id="rId55"/>
    <p:sldId id="597" r:id="rId56"/>
    <p:sldId id="598" r:id="rId57"/>
    <p:sldId id="59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3C6E8A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93"/>
    <p:restoredTop sz="79184" autoAdjust="0"/>
  </p:normalViewPr>
  <p:slideViewPr>
    <p:cSldViewPr snapToGrid="0" snapToObjects="1">
      <p:cViewPr varScale="1">
        <p:scale>
          <a:sx n="134" d="100"/>
          <a:sy n="134" d="100"/>
        </p:scale>
        <p:origin x="95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merge</a:t>
            </a:r>
            <a:r>
              <a:rPr lang="en-US" baseline="0" dirty="0"/>
              <a:t> from the story branch, bringing those change histories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since we’re done with the</a:t>
            </a:r>
            <a:r>
              <a:rPr lang="en-US" baseline="0" dirty="0"/>
              <a:t> story branch, we can delete it. This all happened locally, without affecting anyone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75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another scenario.</a:t>
            </a:r>
            <a:r>
              <a:rPr lang="en-US" baseline="0" dirty="0"/>
              <a:t> Here we created our bug story branch back off of (C). But some changes have happened in master (bug 123 which we just merged) since then.</a:t>
            </a:r>
          </a:p>
          <a:p>
            <a:endParaRPr lang="en-US" baseline="0" dirty="0"/>
          </a:p>
          <a:p>
            <a:r>
              <a:rPr lang="en-US" baseline="0" dirty="0"/>
              <a:t>And we made a couple of commits in bug 456.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to merge, we checkout back</a:t>
            </a:r>
            <a:r>
              <a:rPr lang="en-US" baseline="0" dirty="0"/>
              <a:t> to master which moves our (*) pointer.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merge,</a:t>
            </a:r>
            <a:r>
              <a:rPr lang="en-US" baseline="0" dirty="0"/>
              <a:t> connecting the new (H) to both (E) and (G). Note that this merge, especially if there are conflicts, can be unpleasant to perform.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11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delete the branch pointer.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</a:t>
            </a:r>
            <a:r>
              <a:rPr lang="en-US" baseline="0" dirty="0"/>
              <a:t> notice the structure we have now. This is very non-linear. That will make it challenging to see the changes independently. And it can get very messy over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Rebase flow - Let’s go</a:t>
            </a:r>
            <a:r>
              <a:rPr lang="en-US" baseline="0" dirty="0"/>
              <a:t> back in time and look at another approach that git enables. So here we are ready to merge.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17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merging, we “rebase”.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this means is something like this:</a:t>
            </a:r>
          </a:p>
          <a:p>
            <a:r>
              <a:rPr lang="en-US" baseline="0" dirty="0"/>
              <a:t>1. Take the changes we had made against (C) and undo them, but remember what they were</a:t>
            </a:r>
          </a:p>
          <a:p>
            <a:r>
              <a:rPr lang="en-US" baseline="0" dirty="0"/>
              <a:t>2. Re-apply them on (E)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88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we merge them,</a:t>
            </a:r>
            <a:r>
              <a:rPr lang="en-US" baseline="0" dirty="0"/>
              <a:t> we get a nice linear flow.</a:t>
            </a:r>
          </a:p>
          <a:p>
            <a:endParaRPr lang="en-US" baseline="0" dirty="0"/>
          </a:p>
          <a:p>
            <a:r>
              <a:rPr lang="en-US" baseline="0" dirty="0"/>
              <a:t>Also, the actual changeset ordering in the repository mirrors what actually happened. (F’) and (G’) come after E rather than in parallel to it. Also, there is one fewer snapshots in the repository.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7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7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you install git on your machine to get started you will need to initialize a repository. </a:t>
            </a:r>
          </a:p>
          <a:p>
            <a:endParaRPr lang="en-US" baseline="0" dirty="0"/>
          </a:p>
          <a:p>
            <a:r>
              <a:rPr lang="en-US" baseline="0" dirty="0"/>
              <a:t>You can do this by going into your file system, creating a folder and doing git init within the folder.</a:t>
            </a:r>
          </a:p>
          <a:p>
            <a:endParaRPr lang="en-US" baseline="0" dirty="0"/>
          </a:p>
          <a:p>
            <a:r>
              <a:rPr lang="en-US" baseline="0" dirty="0"/>
              <a:t>All the magic happens in the Dot Git folder. This folder IS GIT. You can copy this folder to another machine and it will work.</a:t>
            </a:r>
          </a:p>
          <a:p>
            <a:endParaRPr lang="en-US" baseline="0" dirty="0"/>
          </a:p>
          <a:p>
            <a:r>
              <a:rPr lang="en-US" baseline="0" dirty="0"/>
              <a:t>When I first started playing with git, I had setup a new machine, and was having a hell of a time trying to figure out how I should move my git projects over to the new machine. It was kind of embarrassing. Eventually I just tried to copy it over and it worked. </a:t>
            </a:r>
          </a:p>
          <a:p>
            <a:endParaRPr lang="en-US" baseline="0" dirty="0"/>
          </a:p>
          <a:p>
            <a:r>
              <a:rPr lang="en-US" baseline="0" dirty="0"/>
              <a:t>At this point you really don’t have much. You need to do your first commit to make this light up. </a:t>
            </a:r>
          </a:p>
          <a:p>
            <a:endParaRPr lang="en-US" baseline="0" dirty="0"/>
          </a:p>
          <a:p>
            <a:r>
              <a:rPr lang="en-US" baseline="0" dirty="0"/>
              <a:t>You create a file. When then stage it, but telling git the track this file. In this case I told git to add all files. </a:t>
            </a:r>
          </a:p>
          <a:p>
            <a:endParaRPr lang="en-US" baseline="0" dirty="0"/>
          </a:p>
          <a:p>
            <a:r>
              <a:rPr lang="en-US" baseline="0" dirty="0"/>
              <a:t>Then I was able to commit with a message say this is my first commit.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Visual Studio Live! Las Vegas 2011MGB 2003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/>
              <a:t>This presentation is for informational purposes only. Microsoft makes no warranties, express or implied, in this summary.</a:t>
            </a:r>
            <a:endParaRPr lang="en-US" sz="1200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3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see what this visually looks</a:t>
            </a:r>
            <a:r>
              <a:rPr lang="en-US" baseline="0" dirty="0"/>
              <a:t> like. </a:t>
            </a:r>
          </a:p>
          <a:p>
            <a:endParaRPr lang="en-US" baseline="0" dirty="0"/>
          </a:p>
          <a:p>
            <a:r>
              <a:rPr lang="en-US" baseline="0" dirty="0"/>
              <a:t>On my first commit I have A.  </a:t>
            </a:r>
          </a:p>
          <a:p>
            <a:endParaRPr lang="en-US" baseline="0" dirty="0"/>
          </a:p>
          <a:p>
            <a:r>
              <a:rPr lang="en-US" baseline="0" dirty="0"/>
              <a:t>The default branch that gets created with git is a branch names Master. </a:t>
            </a:r>
          </a:p>
          <a:p>
            <a:endParaRPr lang="en-US" baseline="0" dirty="0"/>
          </a:p>
          <a:p>
            <a:r>
              <a:rPr lang="en-US" baseline="0" dirty="0"/>
              <a:t>This is just a default name. As I mentioned before, most everything in git is done by convention. Master does not mean anything special to git.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8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a set of commits, moving master and our current pointer (*)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6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work on a bug.</a:t>
            </a:r>
            <a:r>
              <a:rPr lang="en-US" baseline="0" dirty="0"/>
              <a:t> We start by creating a local “story branch” for this work.</a:t>
            </a:r>
          </a:p>
          <a:p>
            <a:endParaRPr lang="en-US" baseline="0" dirty="0"/>
          </a:p>
          <a:p>
            <a:r>
              <a:rPr lang="en-US" baseline="0" dirty="0"/>
              <a:t>Notice that the new branch is really just a pointer to the same commit (C) but our current pointer (*) is moved.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2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make commits and they move along, with the branch and current pointer following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5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“checkout” to go back to the master branch.</a:t>
            </a:r>
          </a:p>
          <a:p>
            <a:endParaRPr lang="en-US" dirty="0"/>
          </a:p>
          <a:p>
            <a:r>
              <a:rPr lang="en-US" dirty="0"/>
              <a:t>This is where I was</a:t>
            </a:r>
            <a:r>
              <a:rPr lang="en-US" baseline="0" dirty="0"/>
              <a:t> freaked out the first time I did this. My IDE removed the changes I just made. It can be pretty startling, but don’t worry you didn’t lose anything.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4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videolectures.net/cancerbioinformatics2010_baggerly_irrh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codecamp.org/news/a-beginner-friendly-introduction-to-containers-vms-and-docker-79a9e3e119b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earch/?type=image" TargetMode="External"/><Relationship Id="rId2" Type="http://schemas.openxmlformats.org/officeDocument/2006/relationships/hyperlink" Target="https://hub.docker.com/r/jupyter/datascience-notebook/dockerf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ocker-stacks/blob/master/base-notebook/Dockerfile" TargetMode="External"/><Relationship Id="rId7" Type="http://schemas.openxmlformats.org/officeDocument/2006/relationships/image" Target="../media/image19.tiff"/><Relationship Id="rId2" Type="http://schemas.openxmlformats.org/officeDocument/2006/relationships/hyperlink" Target="https://jupyter-docker-stacks.readthedocs.io/en/latest/using/select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run/" TargetMode="External"/><Relationship Id="rId2" Type="http://schemas.openxmlformats.org/officeDocument/2006/relationships/hyperlink" Target="http://localhost:8888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git-scm.com/about/small-and-fas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ropensci.github.io/reproducibility-guide/sections/introduc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datafoundation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hyperlink" Target="https://portal-nolagis.opendata.arcgis.com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github.com/maxbbraun/trump2cash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7" Type="http://schemas.openxmlformats.org/officeDocument/2006/relationships/hyperlink" Target="https://www.sourcetreeapp.com/" TargetMode="External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.wiki.kernel.org/index.php/GitSvnComparison" TargetMode="External"/><Relationship Id="rId5" Type="http://schemas.openxmlformats.org/officeDocument/2006/relationships/hyperlink" Target="http://gitlab.org/" TargetMode="External"/><Relationship Id="rId4" Type="http://schemas.openxmlformats.org/officeDocument/2006/relationships/hyperlink" Target="https://guides.github.com/activities/hello-world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python.org/" TargetMode="External"/><Relationship Id="rId2" Type="http://schemas.openxmlformats.org/officeDocument/2006/relationships/hyperlink" Target="http://en.wikipedia.org/wiki/Literate_program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hyperlink" Target="http://jupyter.org/" TargetMode="External"/><Relationship Id="rId4" Type="http://schemas.openxmlformats.org/officeDocument/2006/relationships/hyperlink" Target="http://rmarkdown.rstudi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1470025"/>
          </a:xfrm>
        </p:spPr>
        <p:txBody>
          <a:bodyPr/>
          <a:lstStyle/>
          <a:p>
            <a:r>
              <a:rPr lang="en-US" sz="4400" dirty="0"/>
              <a:t>Best Practices &amp; Git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Like An Experimentalist</a:t>
            </a:r>
          </a:p>
        </p:txBody>
      </p:sp>
      <p:sp>
        <p:nvSpPr>
          <p:cNvPr id="307" name="Shape 307"/>
          <p:cNvSpPr>
            <a:spLocks noGrp="1"/>
          </p:cNvSpPr>
          <p:nvPr>
            <p:ph idx="1"/>
          </p:nvPr>
        </p:nvSpPr>
        <p:spPr>
          <a:xfrm>
            <a:off x="609600" y="1803788"/>
            <a:ext cx="6801853" cy="4322377"/>
          </a:xfrm>
        </p:spPr>
        <p:txBody>
          <a:bodyPr/>
          <a:lstStyle/>
          <a:p>
            <a:r>
              <a:rPr lang="en-US" dirty="0"/>
              <a:t>Separate experiment from analysis from communication</a:t>
            </a:r>
          </a:p>
          <a:p>
            <a:pPr lvl="1"/>
            <a:r>
              <a:rPr lang="en-US" b="0" dirty="0"/>
              <a:t>Store results of computations</a:t>
            </a:r>
            <a:endParaRPr lang="en-US" dirty="0"/>
          </a:p>
          <a:p>
            <a:pPr lvl="1"/>
            <a:r>
              <a:rPr lang="en-US" dirty="0"/>
              <a:t>W</a:t>
            </a:r>
            <a:r>
              <a:rPr lang="en-US" b="0" dirty="0"/>
              <a:t>rite separate scripts to analyze results and make plots/tables</a:t>
            </a:r>
          </a:p>
          <a:p>
            <a:r>
              <a:rPr lang="en-US" b="1" dirty="0">
                <a:solidFill>
                  <a:srgbClr val="215C4E"/>
                </a:solidFill>
              </a:rPr>
              <a:t>Aim for reproducibility!</a:t>
            </a:r>
          </a:p>
          <a:p>
            <a:pPr marL="160020" indent="-342900">
              <a:buFont typeface="Arial" charset="0"/>
              <a:buChar char="•"/>
            </a:pPr>
            <a:endParaRPr lang="en-US" b="0" dirty="0"/>
          </a:p>
          <a:p>
            <a:r>
              <a:rPr lang="en-US" b="0" dirty="0"/>
              <a:t>There are serious consequences for not being careful</a:t>
            </a:r>
          </a:p>
          <a:p>
            <a:pPr marL="571500" lvl="1" indent="-342900"/>
            <a:r>
              <a:rPr lang="en-US" dirty="0"/>
              <a:t>Publication retraction</a:t>
            </a:r>
          </a:p>
          <a:p>
            <a:pPr marL="571500" lvl="1" indent="-342900"/>
            <a:r>
              <a:rPr lang="en-US" dirty="0"/>
              <a:t>Worse: </a:t>
            </a:r>
            <a:r>
              <a:rPr lang="en-US" dirty="0">
                <a:hlinkClick r:id="rId2"/>
              </a:rPr>
              <a:t>http://videolectures.net/cancerbioinformatics2010_baggerly_irrh/</a:t>
            </a:r>
          </a:p>
          <a:p>
            <a:pPr marL="160020" indent="-342900">
              <a:buFont typeface="Arial" charset="0"/>
              <a:buChar char="•"/>
            </a:pPr>
            <a:endParaRPr lang="en-US" b="0" dirty="0"/>
          </a:p>
          <a:p>
            <a:r>
              <a:rPr lang="en-US" b="0" dirty="0"/>
              <a:t>Lots of tools available to help, use them! Be proactive: learn about them on your own!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B683C5-407C-C34F-80AD-3913B92D04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A40E-B958-F841-8C55-D20F05360E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703" y="901420"/>
            <a:ext cx="4932297" cy="38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0929-9446-3549-8AA8-7F71DAE1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978A-652C-8E42-A88B-1F202D05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5284573" cy="4322377"/>
          </a:xfrm>
        </p:spPr>
        <p:txBody>
          <a:bodyPr/>
          <a:lstStyle/>
          <a:p>
            <a:r>
              <a:rPr lang="en-US" dirty="0"/>
              <a:t>Docker is a tool for creating </a:t>
            </a:r>
            <a:r>
              <a:rPr lang="en-US" i="1" dirty="0"/>
              <a:t>containers</a:t>
            </a:r>
            <a:r>
              <a:rPr lang="en-US" dirty="0"/>
              <a:t> which allow you to easily distribute and scale code.</a:t>
            </a:r>
          </a:p>
          <a:p>
            <a:pPr lvl="1"/>
            <a:r>
              <a:rPr lang="en-US" dirty="0"/>
              <a:t>Like a VM it abstracts away the actual machine in order to increase portability.</a:t>
            </a:r>
          </a:p>
          <a:p>
            <a:pPr lvl="1"/>
            <a:r>
              <a:rPr lang="en-US" dirty="0"/>
              <a:t>A VM abstracts the hardware, kernel, and user space for every machine.</a:t>
            </a:r>
          </a:p>
          <a:p>
            <a:pPr lvl="1"/>
            <a:r>
              <a:rPr lang="en-US" dirty="0"/>
              <a:t>A container is more lightweight, only the binaries and libraries are are unique for each container.</a:t>
            </a:r>
          </a:p>
          <a:p>
            <a:r>
              <a:rPr lang="en-US" dirty="0"/>
              <a:t>Both containers and VMs have private space for processing, can execute commands as root, have a private network interface and IP address, allow custom routes and </a:t>
            </a:r>
            <a:r>
              <a:rPr lang="en-US" dirty="0" err="1"/>
              <a:t>iptable</a:t>
            </a:r>
            <a:r>
              <a:rPr lang="en-US" dirty="0"/>
              <a:t> rules, can mount file systems, and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CCDAE-141A-A143-BDFA-8912FCA1D6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56C65-61A3-6F4A-9E85-80FA2E27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174" y="882917"/>
            <a:ext cx="4265826" cy="3082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20642-2AD4-9C49-B8A7-41C7999D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781" y="3124200"/>
            <a:ext cx="3477559" cy="373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56B11-CB96-DE41-B46F-BB42D156DEA6}"/>
              </a:ext>
            </a:extLst>
          </p:cNvPr>
          <p:cNvSpPr txBox="1"/>
          <p:nvPr/>
        </p:nvSpPr>
        <p:spPr>
          <a:xfrm>
            <a:off x="60908" y="6551375"/>
            <a:ext cx="804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https://www.freecodecamp.org/news/a-beginner-friendly-introduction-to-containers-vms-and-docker-79a9e3e119b/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39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DE3F-8299-204D-8D5E-3C9DCB89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28FDD-D030-784E-A959-DA63AA44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9"/>
            <a:ext cx="10950971" cy="690030"/>
          </a:xfrm>
        </p:spPr>
        <p:txBody>
          <a:bodyPr/>
          <a:lstStyle/>
          <a:p>
            <a:r>
              <a:rPr lang="en-US" dirty="0"/>
              <a:t>Where containers go… </a:t>
            </a:r>
          </a:p>
          <a:p>
            <a:r>
              <a:rPr lang="en-US" dirty="0"/>
              <a:t>To run your…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Bank account</a:t>
            </a:r>
          </a:p>
          <a:p>
            <a:pPr lvl="1"/>
            <a:r>
              <a:rPr lang="en-US" dirty="0"/>
              <a:t>Product purchase</a:t>
            </a:r>
          </a:p>
          <a:p>
            <a:pPr lvl="1"/>
            <a:r>
              <a:rPr lang="en-US" dirty="0"/>
              <a:t>AI platform</a:t>
            </a:r>
          </a:p>
          <a:p>
            <a:pPr lvl="1"/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843BA-9442-7A49-9146-7D70DF0ED5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6711B-0B23-9746-A1A0-E57E1DF2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878" y="1803789"/>
            <a:ext cx="7059283" cy="39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2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8590-7608-F84A-A9FC-EF7DCEE2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Docker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80B5-352F-0D44-93E7-639D09CD5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6175663" cy="4322377"/>
          </a:xfrm>
        </p:spPr>
        <p:txBody>
          <a:bodyPr/>
          <a:lstStyle/>
          <a:p>
            <a:r>
              <a:rPr lang="en-US" dirty="0"/>
              <a:t>A Docker container is built out of a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For Project0 we are using the </a:t>
            </a:r>
            <a:r>
              <a:rPr lang="en-US" dirty="0" err="1"/>
              <a:t>jupyter</a:t>
            </a:r>
            <a:r>
              <a:rPr lang="en-US" dirty="0"/>
              <a:t>/</a:t>
            </a:r>
            <a:r>
              <a:rPr lang="en-US" dirty="0" err="1"/>
              <a:t>datascience</a:t>
            </a:r>
            <a:r>
              <a:rPr lang="en-US" dirty="0"/>
              <a:t>-notebook docker image: </a:t>
            </a:r>
            <a:r>
              <a:rPr lang="en-US" sz="1400" dirty="0">
                <a:hlinkClick r:id="rId2"/>
              </a:rPr>
              <a:t>https://hub.docker.com/r/jupyter/datascience-notebook/dockerfile</a:t>
            </a:r>
            <a:endParaRPr lang="en-US" sz="1400" dirty="0"/>
          </a:p>
          <a:p>
            <a:pPr lvl="1"/>
            <a:r>
              <a:rPr lang="en-US" dirty="0"/>
              <a:t>List of images: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https://hub.docker.com/search/?type=image</a:t>
            </a:r>
            <a:endParaRPr lang="en-US" sz="1400" dirty="0"/>
          </a:p>
          <a:p>
            <a:pPr lvl="1"/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contains a line by line what packages should be included in the </a:t>
            </a:r>
            <a:r>
              <a:rPr lang="en-US" i="1" dirty="0"/>
              <a:t>image</a:t>
            </a:r>
            <a:r>
              <a:rPr lang="en-US" dirty="0"/>
              <a:t> to build the container.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can stack on top of other images, for instance, the </a:t>
            </a:r>
            <a:r>
              <a:rPr lang="en-US" dirty="0" err="1"/>
              <a:t>datascience</a:t>
            </a:r>
            <a:r>
              <a:rPr lang="en-US" dirty="0"/>
              <a:t>-notebook is built on top of the </a:t>
            </a:r>
            <a:r>
              <a:rPr lang="en-US" dirty="0" err="1"/>
              <a:t>jupyter</a:t>
            </a:r>
            <a:r>
              <a:rPr lang="en-US" dirty="0"/>
              <a:t>-base notebook.</a:t>
            </a:r>
          </a:p>
          <a:p>
            <a:endParaRPr lang="en-US" dirty="0"/>
          </a:p>
          <a:p>
            <a:r>
              <a:rPr lang="en-US" dirty="0"/>
              <a:t>Once the container is made it volumes are connected back to the host operating system to allow you to read and edit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FE6B8-98CF-A545-8FB1-6901F7C90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C6CD0-6393-3042-8750-B7F6DB142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1101487"/>
            <a:ext cx="5080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DC72-C216-D44E-AA86-1817A15E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– </a:t>
            </a:r>
            <a:r>
              <a:rPr lang="en-US" dirty="0" err="1"/>
              <a:t>Jupyter</a:t>
            </a:r>
            <a:r>
              <a:rPr lang="en-US" dirty="0"/>
              <a:t> Docker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A812A-D4A9-1E40-BF97-FF2325E67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5486399" cy="4322377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Jupyter</a:t>
            </a:r>
            <a:r>
              <a:rPr lang="en-US" dirty="0"/>
              <a:t> maintains a set of Docker images for easy use of the notebook and related software.</a:t>
            </a:r>
          </a:p>
          <a:p>
            <a:pPr lvl="1"/>
            <a:r>
              <a:rPr lang="en-US" dirty="0"/>
              <a:t>More about </a:t>
            </a:r>
            <a:r>
              <a:rPr lang="en-US" dirty="0" err="1"/>
              <a:t>Jupyter</a:t>
            </a:r>
            <a:r>
              <a:rPr lang="en-US" dirty="0"/>
              <a:t> Images: </a:t>
            </a:r>
            <a:r>
              <a:rPr lang="en-US" sz="1400" dirty="0">
                <a:hlinkClick r:id="rId2"/>
              </a:rPr>
              <a:t>https://jupyter-docker-stacks.readthedocs.io/en/latest/using/selecting.html</a:t>
            </a:r>
            <a:endParaRPr lang="en-US" sz="1400" dirty="0"/>
          </a:p>
          <a:p>
            <a:pPr lvl="1"/>
            <a:r>
              <a:rPr lang="en-US" dirty="0"/>
              <a:t>Looking at the base notebook stack we see it’s built on Ubuntu </a:t>
            </a:r>
            <a:r>
              <a:rPr lang="en-US" sz="1400" dirty="0">
                <a:hlinkClick r:id="rId3"/>
              </a:rPr>
              <a:t>https://github.com/jupyter/docker-stacks/blob/master/base-notebook/Dockerfile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B9FEB-1C5A-5E48-9754-F80974880E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B80E27F-65CF-8141-8FDA-EA96F03FC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957" y="2386940"/>
            <a:ext cx="5779515" cy="4695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DB6497-B791-BA45-B70A-E7F644D258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03217"/>
            <a:ext cx="7334787" cy="1545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59996A-052C-1147-8338-A240D868E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215" y="962995"/>
            <a:ext cx="3153559" cy="236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8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D97B-C331-F348-986C-C1E392B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a Docker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4CC8D-1E99-E549-ABB9-69D810F5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9153"/>
            <a:ext cx="10950971" cy="3837013"/>
          </a:xfrm>
        </p:spPr>
        <p:txBody>
          <a:bodyPr/>
          <a:lstStyle/>
          <a:p>
            <a:r>
              <a:rPr lang="en-US" i="1" dirty="0"/>
              <a:t>docker run </a:t>
            </a:r>
            <a:r>
              <a:rPr lang="en-US" dirty="0"/>
              <a:t>the command to tell Docker to run a container.</a:t>
            </a:r>
            <a:endParaRPr lang="en-US" i="1" dirty="0"/>
          </a:p>
          <a:p>
            <a:r>
              <a:rPr lang="en-US" i="1" dirty="0"/>
              <a:t>-it </a:t>
            </a:r>
            <a:r>
              <a:rPr lang="en-US" dirty="0"/>
              <a:t>Since we are using a program that needs a shell, this tells Docker to give us an interactive terminal</a:t>
            </a:r>
            <a:endParaRPr lang="en-US" i="1" dirty="0"/>
          </a:p>
          <a:p>
            <a:r>
              <a:rPr lang="en-US" i="1" dirty="0"/>
              <a:t>-v /Users/</a:t>
            </a:r>
            <a:r>
              <a:rPr lang="en-US" i="1" dirty="0" err="1"/>
              <a:t>nsmattei</a:t>
            </a:r>
            <a:r>
              <a:rPr lang="en-US" i="1" dirty="0"/>
              <a:t>/project0:/home/</a:t>
            </a:r>
            <a:r>
              <a:rPr lang="en-US" i="1" dirty="0" err="1"/>
              <a:t>jovyan</a:t>
            </a:r>
            <a:r>
              <a:rPr lang="en-US" i="1" dirty="0"/>
              <a:t>/notebooks</a:t>
            </a:r>
            <a:r>
              <a:rPr lang="en-US" dirty="0"/>
              <a:t> mounts the current project0 directory on the guest OS, so that everything in project0 directory will be available in notebooks directory on the guest.</a:t>
            </a:r>
          </a:p>
          <a:p>
            <a:r>
              <a:rPr lang="en-US" i="1" dirty="0"/>
              <a:t>-rm </a:t>
            </a:r>
            <a:r>
              <a:rPr lang="en-US" dirty="0"/>
              <a:t>this tells Docker to clean up after we close the notebook terminal.</a:t>
            </a:r>
          </a:p>
          <a:p>
            <a:r>
              <a:rPr lang="en-US" i="1" dirty="0"/>
              <a:t>-p 8888:8888</a:t>
            </a:r>
            <a:r>
              <a:rPr lang="en-US" dirty="0"/>
              <a:t> maps the 8888 port on the host OS to the 8888 port on the guest container. So if you were to go to </a:t>
            </a:r>
            <a:r>
              <a:rPr lang="en-US" dirty="0">
                <a:hlinkClick r:id="rId2"/>
              </a:rPr>
              <a:t>http://localhost:8888</a:t>
            </a:r>
            <a:r>
              <a:rPr lang="en-US" dirty="0"/>
              <a:t>, it will redirect to the 8888 port on the container - </a:t>
            </a:r>
            <a:r>
              <a:rPr lang="en-US" dirty="0" err="1"/>
              <a:t>Jupyter</a:t>
            </a:r>
            <a:r>
              <a:rPr lang="en-US" dirty="0"/>
              <a:t> Notebook starts a web server on that port on the guest.</a:t>
            </a:r>
          </a:p>
          <a:p>
            <a:r>
              <a:rPr lang="en-US" i="1" dirty="0" err="1"/>
              <a:t>jupyter</a:t>
            </a:r>
            <a:r>
              <a:rPr lang="en-US" i="1" dirty="0"/>
              <a:t>/</a:t>
            </a:r>
            <a:r>
              <a:rPr lang="en-US" i="1" dirty="0" err="1"/>
              <a:t>datascience</a:t>
            </a:r>
            <a:r>
              <a:rPr lang="en-US" i="1" dirty="0"/>
              <a:t>-notebook </a:t>
            </a:r>
            <a:r>
              <a:rPr lang="en-US" dirty="0"/>
              <a:t>tells Docker which container to load.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More details: </a:t>
            </a:r>
            <a:r>
              <a:rPr lang="en-US" dirty="0">
                <a:hlinkClick r:id="rId3"/>
              </a:rPr>
              <a:t>https://docs.docker.com/engine/reference/run/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0F72C-66F8-EB4A-9D21-A3C5F56ECE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D107B-CB06-A549-B659-7E638C21489F}"/>
              </a:ext>
            </a:extLst>
          </p:cNvPr>
          <p:cNvSpPr txBox="1"/>
          <p:nvPr/>
        </p:nvSpPr>
        <p:spPr>
          <a:xfrm>
            <a:off x="150205" y="1642822"/>
            <a:ext cx="11891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run -it -v /Users/</a:t>
            </a:r>
            <a:r>
              <a:rPr lang="en-US" dirty="0" err="1"/>
              <a:t>nsmattei</a:t>
            </a:r>
            <a:r>
              <a:rPr lang="en-US" dirty="0"/>
              <a:t>/project0:/home/</a:t>
            </a:r>
            <a:r>
              <a:rPr lang="en-US" dirty="0" err="1"/>
              <a:t>jovyan</a:t>
            </a:r>
            <a:r>
              <a:rPr lang="en-US" dirty="0"/>
              <a:t>/notebooks --rm -p 8888:8888 </a:t>
            </a:r>
            <a:r>
              <a:rPr lang="en-US" dirty="0" err="1"/>
              <a:t>jupyter</a:t>
            </a:r>
            <a:r>
              <a:rPr lang="en-US" dirty="0"/>
              <a:t>/</a:t>
            </a:r>
            <a:r>
              <a:rPr lang="en-US" dirty="0" err="1"/>
              <a:t>datascience</a:t>
            </a:r>
            <a:r>
              <a:rPr lang="en-US" dirty="0"/>
              <a:t>-notebook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824" y="2473550"/>
            <a:ext cx="7631632" cy="245633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Version </a:t>
            </a:r>
            <a:r>
              <a:rPr lang="en-US" dirty="0"/>
              <a:t>C</a:t>
            </a:r>
            <a:r>
              <a:rPr lang="en-US"/>
              <a:t>ontrol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8B923-3699-B845-A5CB-DDBA81880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152560" y="2226420"/>
            <a:ext cx="7886160" cy="3262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spcAft>
                <a:spcPts val="900"/>
              </a:spcAft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520242" y="3924822"/>
            <a:ext cx="3810040" cy="2763983"/>
            <a:chOff x="2362180" y="2805247"/>
            <a:chExt cx="3810040" cy="2763983"/>
          </a:xfrm>
        </p:grpSpPr>
        <p:sp>
          <p:nvSpPr>
            <p:cNvPr id="5" name="Rectangle 4"/>
            <p:cNvSpPr/>
            <p:nvPr/>
          </p:nvSpPr>
          <p:spPr>
            <a:xfrm>
              <a:off x="2362180" y="5292231"/>
              <a:ext cx="3810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/>
                <a:t>atlassian.com</a:t>
              </a:r>
              <a:r>
                <a:rPr lang="en-US" sz="1200" dirty="0"/>
                <a:t>/</a:t>
              </a:r>
              <a:r>
                <a:rPr lang="en-US" sz="1200" dirty="0" err="1"/>
                <a:t>git</a:t>
              </a:r>
              <a:r>
                <a:rPr lang="en-US" sz="1200" dirty="0"/>
                <a:t>/tutorials/what-is-version-control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180" y="2805247"/>
              <a:ext cx="3810040" cy="2527915"/>
            </a:xfrm>
            <a:prstGeom prst="rect">
              <a:avLst/>
            </a:prstGeom>
          </p:spPr>
        </p:pic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Version Control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608880" y="1752601"/>
            <a:ext cx="8992320" cy="2105295"/>
          </a:xfrm>
        </p:spPr>
        <p:txBody>
          <a:bodyPr/>
          <a:lstStyle/>
          <a:p>
            <a:r>
              <a:rPr lang="en-US" dirty="0"/>
              <a:t>When working with a team, the need for a central repository is essential</a:t>
            </a:r>
          </a:p>
          <a:p>
            <a:pPr lvl="1"/>
            <a:r>
              <a:rPr lang="en-US" dirty="0"/>
              <a:t>Need a system to allow versioning, and a way to acquire the latest edition of the code</a:t>
            </a:r>
          </a:p>
          <a:p>
            <a:pPr lvl="1"/>
            <a:r>
              <a:rPr lang="en-US" dirty="0"/>
              <a:t>A system to track and manage bugs was also needed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 able to search through revision history and retrieve previous versions of any file in a project</a:t>
            </a:r>
          </a:p>
          <a:p>
            <a:r>
              <a:rPr lang="en-US" dirty="0"/>
              <a:t>Be able to share changes with collaborators on a project</a:t>
            </a:r>
          </a:p>
          <a:p>
            <a:r>
              <a:rPr lang="en-US" dirty="0"/>
              <a:t>Be able to confidently make large changes to existing files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42B68-5985-E443-A2C3-3244345FF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3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1" y="1131030"/>
            <a:ext cx="3660105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152561" y="2783768"/>
            <a:ext cx="4056131" cy="1240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6208691" y="2783767"/>
            <a:ext cx="4056131" cy="1628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Named Folders Approach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hard to track</a:t>
            </a:r>
          </a:p>
          <a:p>
            <a:r>
              <a:rPr lang="en-US" dirty="0"/>
              <a:t>Memory-intensive</a:t>
            </a:r>
          </a:p>
          <a:p>
            <a:r>
              <a:rPr lang="en-US" dirty="0"/>
              <a:t>Can be slow</a:t>
            </a:r>
          </a:p>
          <a:p>
            <a:r>
              <a:rPr lang="en-US" dirty="0"/>
              <a:t>Hard to share</a:t>
            </a:r>
          </a:p>
          <a:p>
            <a:r>
              <a:rPr lang="en-US" dirty="0"/>
              <a:t>No record of authorship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4338" name="Picture 2" descr="oc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5932" y="1583948"/>
            <a:ext cx="3041525" cy="50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03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152560" y="3509415"/>
            <a:ext cx="7886160" cy="1979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 descr="http://rypress.com/tutorials/git/media/0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6661" y="1416309"/>
            <a:ext cx="4677958" cy="21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Database of Versions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99355"/>
            <a:ext cx="8991600" cy="2526808"/>
          </a:xfrm>
        </p:spPr>
        <p:txBody>
          <a:bodyPr/>
          <a:lstStyle/>
          <a:p>
            <a:r>
              <a:rPr lang="en-US" dirty="0"/>
              <a:t>Provides an abstraction over finding the right versions of files and replacing them in the project</a:t>
            </a:r>
          </a:p>
          <a:p>
            <a:r>
              <a:rPr lang="en-US" dirty="0"/>
              <a:t>Records who changes what, but hard to parse that</a:t>
            </a:r>
          </a:p>
          <a:p>
            <a:r>
              <a:rPr lang="en-US" b="1" dirty="0">
                <a:solidFill>
                  <a:srgbClr val="215C4E"/>
                </a:solidFill>
              </a:rPr>
              <a:t>Can’t share with collaborators!!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288EE-5A11-324D-96F1-E63558B79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761053" cy="4322377"/>
          </a:xfrm>
        </p:spPr>
        <p:txBody>
          <a:bodyPr/>
          <a:lstStyle/>
          <a:p>
            <a:r>
              <a:rPr lang="en-US" dirty="0"/>
              <a:t>Lab day moved to Tuesday 9/10</a:t>
            </a:r>
          </a:p>
          <a:p>
            <a:pPr lvl="1"/>
            <a:r>
              <a:rPr lang="en-US" dirty="0"/>
              <a:t>Make sure you can run Docker or Anaconda on your laptop.</a:t>
            </a:r>
          </a:p>
          <a:p>
            <a:pPr lvl="1"/>
            <a:r>
              <a:rPr lang="en-US" dirty="0"/>
              <a:t>Note that you can develop on either Docker, Anaconda, System Python… but it must run on Docker for grading.</a:t>
            </a:r>
          </a:p>
          <a:p>
            <a:pPr lvl="1"/>
            <a:r>
              <a:rPr lang="en-US" dirty="0"/>
              <a:t>Make sure you can run the Notebook from Tuesday somehow.</a:t>
            </a:r>
          </a:p>
          <a:p>
            <a:endParaRPr lang="en-US" dirty="0"/>
          </a:p>
          <a:p>
            <a:r>
              <a:rPr lang="en-US" dirty="0"/>
              <a:t>Going over Quiz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Finish up Notebook from Lecture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DF0CB-6654-AE4C-8AF5-7490A003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678" y="1022350"/>
            <a:ext cx="5113722" cy="5072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3A1EE-4A00-524A-B3AB-9A401DC9C71E}"/>
              </a:ext>
            </a:extLst>
          </p:cNvPr>
          <p:cNvSpPr txBox="1"/>
          <p:nvPr/>
        </p:nvSpPr>
        <p:spPr>
          <a:xfrm>
            <a:off x="7998106" y="6342853"/>
            <a:ext cx="17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www.xkcd.com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152561" y="2124630"/>
            <a:ext cx="4238799" cy="3497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74" name="Picture 2" descr="https://i.stack.imgur.com/eqmG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186" y="2258372"/>
            <a:ext cx="5987930" cy="36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Centralized Version Control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8880" y="1752601"/>
            <a:ext cx="5687514" cy="4373563"/>
          </a:xfrm>
        </p:spPr>
        <p:txBody>
          <a:bodyPr/>
          <a:lstStyle/>
          <a:p>
            <a:r>
              <a:rPr lang="en-US" dirty="0"/>
              <a:t>A central, trusted repository determines the order of commits (“versions” of the project)</a:t>
            </a:r>
          </a:p>
          <a:p>
            <a:r>
              <a:rPr lang="en-US" dirty="0"/>
              <a:t>Collaborators “push” changes (commits) to this repository.</a:t>
            </a:r>
          </a:p>
          <a:p>
            <a:r>
              <a:rPr lang="en-US" dirty="0"/>
              <a:t>Any new commits must be compatible with the most recent commit. If it isn’t, somebody must “merge” it in.</a:t>
            </a:r>
          </a:p>
          <a:p>
            <a:endParaRPr lang="en-US" dirty="0"/>
          </a:p>
          <a:p>
            <a:r>
              <a:rPr lang="en-US" dirty="0"/>
              <a:t>Examples: SVN, CVS, Perforce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447D8-64A4-0443-BBCD-743511A27A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04410" y="2539263"/>
            <a:ext cx="6780421" cy="3402693"/>
            <a:chOff x="1426003" y="2580518"/>
            <a:chExt cx="8109244" cy="3699930"/>
          </a:xfrm>
        </p:grpSpPr>
        <p:sp>
          <p:nvSpPr>
            <p:cNvPr id="6" name="Oval 5"/>
            <p:cNvSpPr/>
            <p:nvPr/>
          </p:nvSpPr>
          <p:spPr>
            <a:xfrm>
              <a:off x="2382097" y="3382251"/>
              <a:ext cx="2096219" cy="12508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Central Repository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2600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A’s local files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90923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D’s local files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26004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C’s local files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9092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B’s local files</a:t>
              </a:r>
            </a:p>
          </p:txBody>
        </p:sp>
        <p:cxnSp>
          <p:nvCxnSpPr>
            <p:cNvPr id="11" name="Straight Arrow Connector 10"/>
            <p:cNvCxnSpPr>
              <a:stCxn id="9" idx="0"/>
              <a:endCxn id="6" idx="3"/>
            </p:cNvCxnSpPr>
            <p:nvPr/>
          </p:nvCxnSpPr>
          <p:spPr>
            <a:xfrm flipV="1">
              <a:off x="2085925" y="4449902"/>
              <a:ext cx="603156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00818" y="4279882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9" idx="6"/>
            </p:cNvCxnSpPr>
            <p:nvPr/>
          </p:nvCxnSpPr>
          <p:spPr>
            <a:xfrm>
              <a:off x="2689081" y="4449902"/>
              <a:ext cx="56764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30838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cxnSp>
          <p:nvCxnSpPr>
            <p:cNvPr id="15" name="Straight Arrow Connector 14"/>
            <p:cNvCxnSpPr>
              <a:stCxn id="7" idx="6"/>
              <a:endCxn id="6" idx="1"/>
            </p:cNvCxnSpPr>
            <p:nvPr/>
          </p:nvCxnSpPr>
          <p:spPr>
            <a:xfrm flipH="1">
              <a:off x="2689081" y="2996938"/>
              <a:ext cx="56763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1"/>
              <a:endCxn id="7" idx="4"/>
            </p:cNvCxnSpPr>
            <p:nvPr/>
          </p:nvCxnSpPr>
          <p:spPr>
            <a:xfrm flipH="1" flipV="1">
              <a:off x="2085924" y="3382251"/>
              <a:ext cx="603157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6" idx="7"/>
            </p:cNvCxnSpPr>
            <p:nvPr/>
          </p:nvCxnSpPr>
          <p:spPr>
            <a:xfrm flipH="1">
              <a:off x="4171332" y="3269395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7"/>
              <a:endCxn id="10" idx="4"/>
            </p:cNvCxnSpPr>
            <p:nvPr/>
          </p:nvCxnSpPr>
          <p:spPr>
            <a:xfrm flipV="1">
              <a:off x="4171332" y="3382251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4171332" y="4449902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0"/>
              <a:endCxn id="6" idx="5"/>
            </p:cNvCxnSpPr>
            <p:nvPr/>
          </p:nvCxnSpPr>
          <p:spPr>
            <a:xfrm flipH="1" flipV="1">
              <a:off x="4171332" y="4449902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05766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2322" y="4287469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8483" y="3138590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21460" y="3197857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0210" y="346771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46363" y="3459466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324035" y="2611625"/>
              <a:ext cx="4211212" cy="3417451"/>
              <a:chOff x="4626413" y="822260"/>
              <a:chExt cx="4578479" cy="3715493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4895984" y="1315115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A’s Repo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89198" y="3115631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B’s Repo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110706" y="909779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C’s Repo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251577" y="2539826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D’s Repo</a:t>
                </a:r>
              </a:p>
            </p:txBody>
          </p:sp>
          <p:cxnSp>
            <p:nvCxnSpPr>
              <p:cNvPr id="32" name="Straight Arrow Connector 31"/>
              <p:cNvCxnSpPr>
                <a:stCxn id="28" idx="4"/>
                <a:endCxn id="29" idx="1"/>
              </p:cNvCxnSpPr>
              <p:nvPr/>
            </p:nvCxnSpPr>
            <p:spPr>
              <a:xfrm>
                <a:off x="5461462" y="2446071"/>
                <a:ext cx="193361" cy="835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8" idx="6"/>
                <a:endCxn id="30" idx="1"/>
              </p:cNvCxnSpPr>
              <p:nvPr/>
            </p:nvCxnSpPr>
            <p:spPr>
              <a:xfrm flipV="1">
                <a:off x="6026940" y="1075404"/>
                <a:ext cx="1249391" cy="8051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0" idx="5"/>
                <a:endCxn id="31" idx="0"/>
              </p:cNvCxnSpPr>
              <p:nvPr/>
            </p:nvCxnSpPr>
            <p:spPr>
              <a:xfrm flipH="1">
                <a:off x="7817055" y="1875110"/>
                <a:ext cx="258982" cy="6647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9" idx="6"/>
                <a:endCxn id="31" idx="2"/>
              </p:cNvCxnSpPr>
              <p:nvPr/>
            </p:nvCxnSpPr>
            <p:spPr>
              <a:xfrm flipV="1">
                <a:off x="6620154" y="3105304"/>
                <a:ext cx="631423" cy="5758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0" idx="3"/>
                <a:endCxn id="29" idx="7"/>
              </p:cNvCxnSpPr>
              <p:nvPr/>
            </p:nvCxnSpPr>
            <p:spPr>
              <a:xfrm flipH="1">
                <a:off x="6454529" y="1875110"/>
                <a:ext cx="821802" cy="1406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8" idx="5"/>
                <a:endCxn id="31" idx="1"/>
              </p:cNvCxnSpPr>
              <p:nvPr/>
            </p:nvCxnSpPr>
            <p:spPr>
              <a:xfrm>
                <a:off x="5861315" y="2280446"/>
                <a:ext cx="1555887" cy="4250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28" idx="0"/>
                <a:endCxn id="28" idx="1"/>
              </p:cNvCxnSpPr>
              <p:nvPr/>
            </p:nvCxnSpPr>
            <p:spPr>
              <a:xfrm rot="16200000" flipH="1" flipV="1">
                <a:off x="5178723" y="1198000"/>
                <a:ext cx="165625" cy="399853"/>
              </a:xfrm>
              <a:prstGeom prst="curvedConnector3">
                <a:avLst>
                  <a:gd name="adj1" fmla="val -13802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urved Connector 38"/>
              <p:cNvCxnSpPr>
                <a:stCxn id="29" idx="3"/>
                <a:endCxn id="29" idx="4"/>
              </p:cNvCxnSpPr>
              <p:nvPr/>
            </p:nvCxnSpPr>
            <p:spPr>
              <a:xfrm rot="16200000" flipH="1">
                <a:off x="5771937" y="3963847"/>
                <a:ext cx="165625" cy="399853"/>
              </a:xfrm>
              <a:prstGeom prst="curvedConnector3">
                <a:avLst>
                  <a:gd name="adj1" fmla="val 164409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/>
              <p:cNvCxnSpPr>
                <a:stCxn id="30" idx="6"/>
                <a:endCxn id="30" idx="7"/>
              </p:cNvCxnSpPr>
              <p:nvPr/>
            </p:nvCxnSpPr>
            <p:spPr>
              <a:xfrm flipH="1" flipV="1">
                <a:off x="8076037" y="1075403"/>
                <a:ext cx="165625" cy="399854"/>
              </a:xfrm>
              <a:prstGeom prst="curvedConnector4">
                <a:avLst>
                  <a:gd name="adj1" fmla="val -127410"/>
                  <a:gd name="adj2" fmla="val 11679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urved Connector 40"/>
              <p:cNvCxnSpPr>
                <a:stCxn id="31" idx="6"/>
                <a:endCxn id="31" idx="7"/>
              </p:cNvCxnSpPr>
              <p:nvPr/>
            </p:nvCxnSpPr>
            <p:spPr>
              <a:xfrm flipH="1" flipV="1">
                <a:off x="8216908" y="2705451"/>
                <a:ext cx="165625" cy="399853"/>
              </a:xfrm>
              <a:prstGeom prst="curvedConnector4">
                <a:avLst>
                  <a:gd name="adj1" fmla="val -138023"/>
                  <a:gd name="adj2" fmla="val 198592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735784" y="822260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241662" y="851458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82532" y="215947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63420" y="421986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02421" y="1147979"/>
                <a:ext cx="1074615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26413" y="2933641"/>
                <a:ext cx="1094148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20153" y="3566668"/>
                <a:ext cx="1038473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959118" y="1926356"/>
                <a:ext cx="1104901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924531" y="2101460"/>
                <a:ext cx="1028047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935865" y="2211739"/>
                <a:ext cx="1044486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403031" y="5511007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Centralized Version Control System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67975" y="5509741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Distributed Version Control System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408876" y="2580518"/>
              <a:ext cx="0" cy="36038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2181264" y="1949884"/>
            <a:ext cx="4238799" cy="784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>
          <a:xfrm>
            <a:off x="608880" y="1752601"/>
            <a:ext cx="8992320" cy="1573325"/>
          </a:xfrm>
        </p:spPr>
        <p:txBody>
          <a:bodyPr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 central repository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Every repository has every commit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Examples: </a:t>
            </a:r>
            <a:r>
              <a:rPr lang="en-US" spc="-1" dirty="0" err="1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</a:rPr>
              <a:t>Git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Mercurial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29B5EC-26E7-4B48-AA30-940A22E9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 Systems (DVCS)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29FCB3DF-3149-3744-9C6B-99C11D796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2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</a:t>
            </a:r>
          </a:p>
          <a:p>
            <a:r>
              <a:rPr lang="en-US" dirty="0"/>
              <a:t>Developed as a repository system for both local and remote changes</a:t>
            </a:r>
          </a:p>
          <a:p>
            <a:r>
              <a:rPr lang="en-US" dirty="0"/>
              <a:t>Allows teammates to work simultaneously on a project</a:t>
            </a:r>
          </a:p>
          <a:p>
            <a:r>
              <a:rPr lang="en-US" dirty="0"/>
              <a:t>Tracks each commit, allowing for a detailed documentation of the project along every step</a:t>
            </a:r>
          </a:p>
          <a:p>
            <a:r>
              <a:rPr lang="en-US" dirty="0"/>
              <a:t>Allows for advanced merging and branching operations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984" y="4843677"/>
            <a:ext cx="3912433" cy="16337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262F8-7FB5-7042-95C9-6E3DA5B41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Git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752601"/>
            <a:ext cx="10884060" cy="4373563"/>
          </a:xfrm>
        </p:spPr>
        <p:txBody>
          <a:bodyPr/>
          <a:lstStyle/>
          <a:p>
            <a:r>
              <a:rPr lang="en-US" dirty="0"/>
              <a:t>Linux kernel development</a:t>
            </a:r>
          </a:p>
          <a:p>
            <a:r>
              <a:rPr lang="en-US" dirty="0"/>
              <a:t>1991-2002.</a:t>
            </a:r>
          </a:p>
          <a:p>
            <a:pPr lvl="1"/>
            <a:r>
              <a:rPr lang="en-US" b="0" dirty="0"/>
              <a:t>Changes passed around as archived file – PATCH files.</a:t>
            </a:r>
          </a:p>
          <a:p>
            <a:r>
              <a:rPr lang="en-US" dirty="0"/>
              <a:t>2002-2005.</a:t>
            </a:r>
          </a:p>
          <a:p>
            <a:pPr lvl="1"/>
            <a:r>
              <a:rPr lang="en-US" b="0" dirty="0"/>
              <a:t>Using a DVCS called </a:t>
            </a:r>
            <a:r>
              <a:rPr lang="en-US" b="0" dirty="0" err="1"/>
              <a:t>BitKeeper</a:t>
            </a:r>
            <a:endParaRPr lang="en-US" b="0" dirty="0"/>
          </a:p>
          <a:p>
            <a:r>
              <a:rPr lang="en-US" dirty="0"/>
              <a:t>2005</a:t>
            </a:r>
          </a:p>
          <a:p>
            <a:pPr lvl="1"/>
            <a:r>
              <a:rPr lang="en-US" b="0" dirty="0"/>
              <a:t>Relationship broke down between two communities (</a:t>
            </a:r>
            <a:r>
              <a:rPr lang="en-US" b="0" dirty="0" err="1"/>
              <a:t>BitKeeper</a:t>
            </a:r>
            <a:r>
              <a:rPr lang="en-US" b="0" dirty="0"/>
              <a:t> licensing issues)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Goals of Git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Simple design</a:t>
            </a:r>
          </a:p>
          <a:p>
            <a:pPr lvl="1"/>
            <a:r>
              <a:rPr lang="en-US" dirty="0"/>
              <a:t>Strong support for non-linear development (thousands of parallel branches)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Fully distributed </a:t>
            </a:r>
            <a:r>
              <a:rPr lang="mr-IN" dirty="0"/>
              <a:t>–</a:t>
            </a:r>
            <a:r>
              <a:rPr lang="en-US" dirty="0"/>
              <a:t> not a requirement, can be centralized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Able to handle large projects like the Linux kernel efficiently (speed and data size)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937" y="870995"/>
            <a:ext cx="1882002" cy="22299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77837-CDF6-BB46-AA5C-327E721FA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1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short history of 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Git</a:t>
            </a:r>
            <a:r>
              <a:rPr lang="en-US" b="0" dirty="0"/>
              <a:t> is now the most widely used source code management tool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33.3% of professional software developers use </a:t>
            </a:r>
            <a:r>
              <a:rPr lang="en-US" b="0" dirty="0" err="1"/>
              <a:t>Git</a:t>
            </a:r>
            <a:r>
              <a:rPr lang="en-US" b="0" dirty="0"/>
              <a:t> (often through GitHub) as their primary source control system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550040" y="3029162"/>
            <a:ext cx="4422099" cy="661336"/>
            <a:chOff x="1304144" y="2983043"/>
            <a:chExt cx="4422099" cy="661336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304144" y="2983043"/>
              <a:ext cx="1229194" cy="46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88368" y="3305825"/>
              <a:ext cx="3237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[citation needed]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3690498"/>
            <a:ext cx="9144000" cy="30066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F7B1C-C4E4-4744-ADCF-91F6228F6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Companies and projects currently using Git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Google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Android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Facebook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Microsoft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Netflix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Linux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Ruby on Rails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Gnome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KDE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Eclipse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X.org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IBM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639060"/>
            <a:ext cx="3429000" cy="3429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45DCA-2EA9-5242-8DED-23C1B201FB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1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Snapshots</a:t>
            </a:r>
            <a:r>
              <a:rPr lang="en-US" dirty="0"/>
              <a:t>, not changes</a:t>
            </a:r>
          </a:p>
          <a:p>
            <a:pPr lvl="1"/>
            <a:r>
              <a:rPr lang="en-US" b="0" dirty="0"/>
              <a:t>A picture of what all your files look like at that moment</a:t>
            </a:r>
          </a:p>
          <a:p>
            <a:pPr lvl="1"/>
            <a:r>
              <a:rPr lang="en-US" b="0" dirty="0"/>
              <a:t>If a file has not changed, store a reference</a:t>
            </a:r>
          </a:p>
          <a:p>
            <a:r>
              <a:rPr lang="en-US" dirty="0"/>
              <a:t>Nearly every operation is local</a:t>
            </a:r>
          </a:p>
          <a:p>
            <a:pPr lvl="1"/>
            <a:r>
              <a:rPr lang="en-US" b="0" dirty="0"/>
              <a:t>Browsing the history of project</a:t>
            </a:r>
          </a:p>
          <a:p>
            <a:pPr lvl="1"/>
            <a:r>
              <a:rPr lang="en-US" b="0" dirty="0"/>
              <a:t>See changes between two versions (diff)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37F44-0F94-6B46-B322-A1B15B4093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4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 is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tracks the content rather than the files</a:t>
            </a:r>
          </a:p>
          <a:p>
            <a:r>
              <a:rPr lang="en-US" dirty="0"/>
              <a:t>Branches are lightweight, and merging is a simple process</a:t>
            </a:r>
          </a:p>
          <a:p>
            <a:r>
              <a:rPr lang="en-US" dirty="0"/>
              <a:t>Allows for a more streamlined offline development process</a:t>
            </a:r>
          </a:p>
          <a:p>
            <a:r>
              <a:rPr lang="en-US" dirty="0"/>
              <a:t>Repositories are smaller in size and are stored in a single .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r>
              <a:rPr lang="en-US" dirty="0"/>
              <a:t>Allows for advanced staging operations, and the use of stashing when working through troublesome sections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3D48D-56B1-2046-99C2-6D7BCF0FF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SVN?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9510" y="3538791"/>
            <a:ext cx="2163747" cy="3319896"/>
            <a:chOff x="3415509" y="3403881"/>
            <a:chExt cx="2163747" cy="33198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5509" y="3403881"/>
              <a:ext cx="2163747" cy="295056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669623" y="6354445"/>
              <a:ext cx="17105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Linus Torvalds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981200" y="1572721"/>
            <a:ext cx="7620000" cy="1770089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Subversion has been the most pointless project ever started … Subversion used to say CVS done right: with that slogan there is nowhere you can go. There is no way to do CVS right … If you like using CVS, you should be in some kind of mental institution or somewhere else.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46AE1-C063-A940-84E9-1BAD11C9A9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4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3788"/>
            <a:ext cx="7475621" cy="4322377"/>
          </a:xfrm>
        </p:spPr>
        <p:txBody>
          <a:bodyPr/>
          <a:lstStyle/>
          <a:p>
            <a:r>
              <a:rPr lang="en-US" dirty="0"/>
              <a:t>Why you should care:</a:t>
            </a:r>
          </a:p>
          <a:p>
            <a:pPr lvl="1"/>
            <a:r>
              <a:rPr lang="en-US" b="0" dirty="0"/>
              <a:t>Many places use legacy systems that will cause problems in the future </a:t>
            </a:r>
            <a:r>
              <a:rPr lang="mr-IN" b="0" dirty="0"/>
              <a:t>–</a:t>
            </a:r>
            <a:r>
              <a:rPr lang="en-US" b="0" dirty="0"/>
              <a:t> be the change you believe in!</a:t>
            </a:r>
          </a:p>
          <a:p>
            <a:r>
              <a:rPr lang="en-US" dirty="0"/>
              <a:t>Git is </a:t>
            </a:r>
            <a:r>
              <a:rPr lang="en-US" b="1" dirty="0">
                <a:solidFill>
                  <a:srgbClr val="215C4E"/>
                </a:solidFill>
              </a:rPr>
              <a:t>much</a:t>
            </a:r>
            <a:r>
              <a:rPr lang="en-US" dirty="0"/>
              <a:t> faster than SVN:</a:t>
            </a:r>
          </a:p>
          <a:p>
            <a:pPr lvl="1"/>
            <a:r>
              <a:rPr lang="en-US" b="0" dirty="0"/>
              <a:t>Coded in C, which allows for a great amount of optimization</a:t>
            </a:r>
          </a:p>
          <a:p>
            <a:pPr lvl="1"/>
            <a:r>
              <a:rPr lang="en-US" b="0" dirty="0"/>
              <a:t>Accomplishes much of the logic client side, thereby reducing time needed for communication</a:t>
            </a:r>
          </a:p>
          <a:p>
            <a:pPr lvl="1"/>
            <a:r>
              <a:rPr lang="en-US" b="0" dirty="0"/>
              <a:t>Developed to work on the Linux kernel, so that large project manipulation is at the forefront of the benchmarks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8E7EDA-6EDC-2E4B-9886-87E27F6B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EDEFE-A588-E84D-A2E5-ECDA060D80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4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7738532">
            <a:off x="1993659" y="4084524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benchmarks: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Benchmarks performed by </a:t>
            </a:r>
            <a:r>
              <a:rPr lang="en-US" sz="1400" dirty="0">
                <a:hlinkClick r:id="rId2"/>
              </a:rPr>
              <a:t>http://git-scm.com/about/small-and-fast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167" y="2321025"/>
            <a:ext cx="6220694" cy="24196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17FB7-5DB6-D044-B11B-A91712CB22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significantly smaller than SVN</a:t>
            </a:r>
          </a:p>
          <a:p>
            <a:pPr lvl="1"/>
            <a:r>
              <a:rPr lang="en-US" b="0" dirty="0"/>
              <a:t>All files are contained in a small decentralized .git file</a:t>
            </a:r>
          </a:p>
          <a:p>
            <a:pPr lvl="1"/>
            <a:r>
              <a:rPr lang="en-US" b="0" dirty="0"/>
              <a:t>In the case of Mozilla’s projects, a Git repository was 30 times smaller than an identical SVN repository</a:t>
            </a:r>
          </a:p>
          <a:p>
            <a:pPr lvl="1"/>
            <a:r>
              <a:rPr lang="en-US" b="0" dirty="0"/>
              <a:t>Entire Linux kernel with 5 years of versioning contained in a single 1 GB .git file</a:t>
            </a:r>
          </a:p>
          <a:p>
            <a:pPr lvl="1"/>
            <a:r>
              <a:rPr lang="en-US" b="0" dirty="0"/>
              <a:t>SVN carries two complete copies of each file, while Git maintains a simple and separate 100 bytes of data per file, noting changes and supporting operations</a:t>
            </a:r>
          </a:p>
          <a:p>
            <a:endParaRPr lang="en-US" dirty="0"/>
          </a:p>
          <a:p>
            <a:r>
              <a:rPr lang="en-US" dirty="0"/>
              <a:t>Nice because you can (and do!) store the whole thing locally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83" y="5603282"/>
            <a:ext cx="2347695" cy="1254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660" y="5645710"/>
            <a:ext cx="1541489" cy="10621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20C74-6F7B-4347-A501-32AB08D50D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7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3788"/>
            <a:ext cx="5586663" cy="4322377"/>
          </a:xfrm>
        </p:spPr>
        <p:txBody>
          <a:bodyPr/>
          <a:lstStyle/>
          <a:p>
            <a:r>
              <a:rPr lang="en-US" dirty="0"/>
              <a:t>Git is </a:t>
            </a:r>
            <a:r>
              <a:rPr lang="en-US" b="1" dirty="0">
                <a:solidFill>
                  <a:srgbClr val="215C4E"/>
                </a:solidFill>
              </a:rPr>
              <a:t>more secure </a:t>
            </a:r>
            <a:r>
              <a:rPr lang="en-US" dirty="0"/>
              <a:t>than SVN</a:t>
            </a:r>
          </a:p>
          <a:p>
            <a:pPr lvl="1"/>
            <a:r>
              <a:rPr lang="en-US" b="0" dirty="0"/>
              <a:t>All commits are uniquely hashed for both security and indexing purposes</a:t>
            </a:r>
          </a:p>
          <a:p>
            <a:pPr lvl="1"/>
            <a:r>
              <a:rPr lang="en-US" b="0" dirty="0"/>
              <a:t>Commits can be authenticated through numerous means</a:t>
            </a:r>
          </a:p>
          <a:p>
            <a:pPr lvl="1"/>
            <a:r>
              <a:rPr lang="en-US" dirty="0"/>
              <a:t>In the case of SSH commits, a key may be provided by both the client and server to guarantee authenticity and prevent against unauthorized access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7DCF3-C473-5342-B37E-3CCC9FB144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B2B51-69B7-7443-A157-5BBB45456D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1" y="4997964"/>
            <a:ext cx="1625600" cy="162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4AE370-97BE-5C45-AFC3-4350DFCBB99D}"/>
              </a:ext>
            </a:extLst>
          </p:cNvPr>
          <p:cNvSpPr txBox="1">
            <a:spLocks/>
          </p:cNvSpPr>
          <p:nvPr/>
        </p:nvSpPr>
        <p:spPr bwMode="auto">
          <a:xfrm>
            <a:off x="6196263" y="1723305"/>
            <a:ext cx="5827295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4266"/>
                </a:solidFill>
                <a:latin typeface="+mn-lt"/>
                <a:ea typeface="+mn-ea"/>
                <a:cs typeface="+mn-cs"/>
              </a:defRPr>
            </a:lvl1pPr>
            <a:lvl2pPr marL="742950" indent="-3968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rgbClr val="00426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/>
              <a:t>Git is </a:t>
            </a:r>
            <a:r>
              <a:rPr lang="en-US" b="1" kern="0">
                <a:solidFill>
                  <a:srgbClr val="215C4E"/>
                </a:solidFill>
              </a:rPr>
              <a:t>decentralized</a:t>
            </a:r>
            <a:r>
              <a:rPr lang="en-US" kern="0"/>
              <a:t>:</a:t>
            </a:r>
          </a:p>
          <a:p>
            <a:pPr lvl="1"/>
            <a:r>
              <a:rPr lang="en-US" kern="0"/>
              <a:t>Each user contains an individual repository and can check commits against itself, allowing for detailed local revisioning</a:t>
            </a:r>
          </a:p>
          <a:p>
            <a:pPr lvl="1"/>
            <a:r>
              <a:rPr lang="en-US" kern="0"/>
              <a:t>Being decentralized allows for easy replication and deployment</a:t>
            </a:r>
          </a:p>
          <a:p>
            <a:pPr lvl="1"/>
            <a:r>
              <a:rPr lang="en-US" kern="0"/>
              <a:t>In this case, SVN relies on a single centralized repository and is unusable without a connection to this repository!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206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03788"/>
            <a:ext cx="5486400" cy="4322377"/>
          </a:xfrm>
        </p:spPr>
        <p:txBody>
          <a:bodyPr>
            <a:normAutofit/>
          </a:bodyPr>
          <a:lstStyle/>
          <a:p>
            <a:r>
              <a:rPr lang="en-US" dirty="0"/>
              <a:t>Git is </a:t>
            </a:r>
            <a:r>
              <a:rPr lang="en-US" b="1" dirty="0">
                <a:solidFill>
                  <a:srgbClr val="215C4E"/>
                </a:solidFill>
              </a:rPr>
              <a:t>flexible</a:t>
            </a:r>
            <a:r>
              <a:rPr lang="en-US" dirty="0"/>
              <a:t>:</a:t>
            </a:r>
          </a:p>
          <a:p>
            <a:pPr lvl="1"/>
            <a:r>
              <a:rPr lang="en-US" b="0" dirty="0"/>
              <a:t>Due to it’s decentralized nature, git commits can be stored locally, or committed through HTTP, SSH, FTP, or even by Email</a:t>
            </a:r>
          </a:p>
          <a:p>
            <a:pPr lvl="1"/>
            <a:r>
              <a:rPr lang="en-US" b="0" dirty="0"/>
              <a:t>No need for a centralized repository</a:t>
            </a:r>
          </a:p>
          <a:p>
            <a:pPr lvl="1"/>
            <a:r>
              <a:rPr lang="en-US" b="0" dirty="0"/>
              <a:t>Developed as a command line utility, which allows a large amount of features to be built and customized on top of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04C38-77D4-6949-A8A8-5A7CB3D0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787476-AB2D-EE4E-9D26-8708A9EDBA2E}"/>
              </a:ext>
            </a:extLst>
          </p:cNvPr>
          <p:cNvSpPr txBox="1">
            <a:spLocks/>
          </p:cNvSpPr>
          <p:nvPr/>
        </p:nvSpPr>
        <p:spPr bwMode="auto">
          <a:xfrm>
            <a:off x="6096000" y="1723305"/>
            <a:ext cx="5486400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4266"/>
                </a:solidFill>
                <a:latin typeface="+mn-lt"/>
                <a:ea typeface="+mn-ea"/>
                <a:cs typeface="+mn-cs"/>
              </a:defRPr>
            </a:lvl1pPr>
            <a:lvl2pPr marL="742950" indent="-3968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rgbClr val="00426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>
                <a:solidFill>
                  <a:srgbClr val="215C4E"/>
                </a:solidFill>
              </a:rPr>
              <a:t>Data assurance: </a:t>
            </a:r>
            <a:r>
              <a:rPr lang="en-US" kern="0"/>
              <a:t>a checksum is performed on both upload and download to ensure sure that the file hasn’t been corrupted.</a:t>
            </a:r>
          </a:p>
          <a:p>
            <a:pPr lvl="1"/>
            <a:r>
              <a:rPr lang="en-US" kern="0"/>
              <a:t>Commit IDs are generated upon each commit:</a:t>
            </a:r>
          </a:p>
          <a:p>
            <a:pPr lvl="1"/>
            <a:r>
              <a:rPr lang="en-US" kern="0"/>
              <a:t>Linked list style of commits</a:t>
            </a:r>
          </a:p>
          <a:p>
            <a:pPr lvl="1"/>
            <a:r>
              <a:rPr lang="en-US" kern="0"/>
              <a:t>Each commit is linked to the next, so that if something in the history was changed, each following commit will be rebranded to indicate the modification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520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3788"/>
            <a:ext cx="5334000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Branching</a:t>
            </a:r>
          </a:p>
          <a:p>
            <a:pPr lvl="1"/>
            <a:r>
              <a:rPr lang="en-US" b="0" dirty="0"/>
              <a:t>Git allows the usage of advanced </a:t>
            </a:r>
            <a:r>
              <a:rPr lang="en-US" b="1" dirty="0">
                <a:solidFill>
                  <a:srgbClr val="215C4E"/>
                </a:solidFill>
              </a:rPr>
              <a:t>branching</a:t>
            </a:r>
            <a:r>
              <a:rPr lang="en-US" b="0" dirty="0"/>
              <a:t> mechanisms and procedures</a:t>
            </a:r>
          </a:p>
          <a:p>
            <a:pPr lvl="1"/>
            <a:r>
              <a:rPr lang="en-US" b="0" dirty="0"/>
              <a:t>Individual divisions of the code can be separated and developed separately within separate branches of the code</a:t>
            </a:r>
          </a:p>
          <a:p>
            <a:pPr lvl="1"/>
            <a:r>
              <a:rPr lang="en-US" b="0" dirty="0"/>
              <a:t>Branches can allow for the separation of work between developers, or even for disposable experimentation</a:t>
            </a:r>
          </a:p>
          <a:p>
            <a:pPr lvl="1"/>
            <a:r>
              <a:rPr lang="en-US" b="0" dirty="0"/>
              <a:t>Branching is a precursor and a component of the merging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09FD-4691-2A46-8EC5-8BD36EE31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BF6922-D8CE-7043-955C-7E4046CFE012}"/>
              </a:ext>
            </a:extLst>
          </p:cNvPr>
          <p:cNvSpPr txBox="1">
            <a:spLocks/>
          </p:cNvSpPr>
          <p:nvPr/>
        </p:nvSpPr>
        <p:spPr bwMode="auto">
          <a:xfrm>
            <a:off x="6114142" y="1803787"/>
            <a:ext cx="5468258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4266"/>
                </a:solidFill>
                <a:latin typeface="+mn-lt"/>
                <a:ea typeface="+mn-ea"/>
                <a:cs typeface="+mn-cs"/>
              </a:defRPr>
            </a:lvl1pPr>
            <a:lvl2pPr marL="742950" indent="-3968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rgbClr val="00426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>
                <a:solidFill>
                  <a:srgbClr val="215C4E"/>
                </a:solidFill>
              </a:rPr>
              <a:t>Merging</a:t>
            </a:r>
          </a:p>
          <a:p>
            <a:pPr lvl="1"/>
            <a:r>
              <a:rPr lang="en-US" kern="0" dirty="0"/>
              <a:t>The process of merging is directly related to the process of branching</a:t>
            </a:r>
          </a:p>
          <a:p>
            <a:pPr lvl="1"/>
            <a:r>
              <a:rPr lang="en-US" kern="0" dirty="0"/>
              <a:t>Individual branches may be merged together, solving code conflicts, back into the default or master branch of the project</a:t>
            </a:r>
          </a:p>
          <a:p>
            <a:pPr lvl="1"/>
            <a:r>
              <a:rPr lang="en-US" kern="0" dirty="0"/>
              <a:t>Merges are usually done automatically, unless a conflict is presented, in which case the user is presented with several options with which to handle the conflict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6BC9B-EC3C-024F-9175-4E6E258E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43" y="5256289"/>
            <a:ext cx="4956629" cy="142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6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3788"/>
            <a:ext cx="10834914" cy="43223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Merging</a:t>
            </a:r>
            <a:r>
              <a:rPr lang="en-US" dirty="0"/>
              <a:t> – The big differences…</a:t>
            </a:r>
          </a:p>
          <a:p>
            <a:pPr lvl="1"/>
            <a:r>
              <a:rPr lang="en-US" dirty="0"/>
              <a:t>Content of the files is tracked rather than the file itself</a:t>
            </a:r>
          </a:p>
          <a:p>
            <a:pPr lvl="1"/>
            <a:r>
              <a:rPr lang="en-US" b="0" dirty="0"/>
              <a:t>This allows for a greater element of tracking and a smarter and more automated process of merging</a:t>
            </a:r>
          </a:p>
          <a:p>
            <a:pPr lvl="1"/>
            <a:r>
              <a:rPr lang="en-US" b="0" dirty="0"/>
              <a:t>SVN is unable to accomplish this, and will throw a conflict if, e.g., a file name is changed and differs from the name in the central repository</a:t>
            </a:r>
          </a:p>
          <a:p>
            <a:pPr lvl="1"/>
            <a:r>
              <a:rPr lang="en-US" b="0" dirty="0"/>
              <a:t>Git is able to solve this problem with its use of managing a local repository and tracking individual changes to the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8631-7C28-3E4A-8D2C-0EB47D5122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1A53C-D874-E64A-9AE9-E7A5D820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2" y="3675489"/>
            <a:ext cx="5558972" cy="318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9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of a Git repository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81200" y="2038938"/>
            <a:ext cx="6210886" cy="361539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Lucida Console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8288" y="2214338"/>
            <a:ext cx="6016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mkdir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cd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init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Initialized empty Git repository in C:/CoolProject/.git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notepad README.txt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add 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commit -m 'my first commit'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[master (root-commit) 7106a52] my first commit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1 file changed, 1 insertion(+)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create mode 100644 README.txt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644" y="5829735"/>
            <a:ext cx="3567659" cy="7813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5B3C-ECD8-D34B-8285-FB878A7F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803788"/>
            <a:ext cx="5602514" cy="4322377"/>
          </a:xfrm>
        </p:spPr>
        <p:txBody>
          <a:bodyPr>
            <a:normAutofit/>
          </a:bodyPr>
          <a:lstStyle/>
          <a:p>
            <a:r>
              <a:rPr lang="en-US" dirty="0"/>
              <a:t>The three (or four) states of a </a:t>
            </a:r>
            <a:r>
              <a:rPr lang="en-US" b="1" dirty="0">
                <a:solidFill>
                  <a:srgbClr val="215C4E"/>
                </a:solidFill>
              </a:rPr>
              <a:t>file</a:t>
            </a:r>
            <a:r>
              <a:rPr lang="en-US" dirty="0"/>
              <a:t>:</a:t>
            </a:r>
          </a:p>
          <a:p>
            <a:r>
              <a:rPr lang="en-US" b="1" dirty="0">
                <a:solidFill>
                  <a:srgbClr val="215C4E"/>
                </a:solidFill>
              </a:rPr>
              <a:t>Modified:</a:t>
            </a:r>
          </a:p>
          <a:p>
            <a:pPr lvl="1"/>
            <a:r>
              <a:rPr lang="en-US" dirty="0"/>
              <a:t>File has changed but not committed</a:t>
            </a:r>
          </a:p>
          <a:p>
            <a:r>
              <a:rPr lang="en-US" b="1" dirty="0">
                <a:solidFill>
                  <a:srgbClr val="215C4E"/>
                </a:solidFill>
              </a:rPr>
              <a:t>Staged:</a:t>
            </a:r>
          </a:p>
          <a:p>
            <a:pPr lvl="1"/>
            <a:r>
              <a:rPr lang="en-US" dirty="0"/>
              <a:t>Marked to go to next commit snapshot</a:t>
            </a:r>
          </a:p>
          <a:p>
            <a:r>
              <a:rPr lang="en-US" b="1" dirty="0">
                <a:solidFill>
                  <a:srgbClr val="215C4E"/>
                </a:solidFill>
              </a:rPr>
              <a:t>Committed:</a:t>
            </a:r>
          </a:p>
          <a:p>
            <a:pPr lvl="1"/>
            <a:r>
              <a:rPr lang="en-US" dirty="0"/>
              <a:t>Safely stored in local database</a:t>
            </a:r>
          </a:p>
          <a:p>
            <a:r>
              <a:rPr lang="en-US" b="1" dirty="0">
                <a:solidFill>
                  <a:srgbClr val="215C4E"/>
                </a:solidFill>
              </a:rPr>
              <a:t>Untracked!</a:t>
            </a:r>
          </a:p>
          <a:p>
            <a:pPr lvl="1"/>
            <a:r>
              <a:rPr lang="en-US" dirty="0"/>
              <a:t>Newly added or removed files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664C8-EBD2-6F43-BB6E-939D428BD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721E6-B92D-D84B-AB2E-131EF5BB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493" y="1863272"/>
            <a:ext cx="6083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803788"/>
            <a:ext cx="4862286" cy="4322377"/>
          </a:xfrm>
        </p:spPr>
        <p:txBody>
          <a:bodyPr>
            <a:normAutofit/>
          </a:bodyPr>
          <a:lstStyle/>
          <a:p>
            <a:r>
              <a:rPr lang="en-US" dirty="0"/>
              <a:t>Three main areas of a git </a:t>
            </a:r>
            <a:r>
              <a:rPr lang="en-US" b="1" dirty="0">
                <a:solidFill>
                  <a:srgbClr val="215C4E"/>
                </a:solidFill>
              </a:rPr>
              <a:t>project</a:t>
            </a:r>
            <a:r>
              <a:rPr lang="en-US" dirty="0"/>
              <a:t>:</a:t>
            </a:r>
          </a:p>
          <a:p>
            <a:r>
              <a:rPr lang="en-US" b="1" dirty="0">
                <a:solidFill>
                  <a:srgbClr val="215C4E"/>
                </a:solidFill>
              </a:rPr>
              <a:t>Working directory</a:t>
            </a:r>
          </a:p>
          <a:p>
            <a:pPr lvl="1"/>
            <a:r>
              <a:rPr lang="en-US" dirty="0"/>
              <a:t>Single checkout of one version of the project.</a:t>
            </a:r>
          </a:p>
          <a:p>
            <a:r>
              <a:rPr lang="en-US" b="1" dirty="0">
                <a:solidFill>
                  <a:srgbClr val="215C4E"/>
                </a:solidFill>
              </a:rPr>
              <a:t>Staging area</a:t>
            </a:r>
          </a:p>
          <a:p>
            <a:pPr lvl="1"/>
            <a:r>
              <a:rPr lang="en-US" dirty="0"/>
              <a:t>Simple file storing information about what will go into your next commit</a:t>
            </a:r>
          </a:p>
          <a:p>
            <a:r>
              <a:rPr lang="en-US" b="1" dirty="0">
                <a:solidFill>
                  <a:srgbClr val="215C4E"/>
                </a:solidFill>
              </a:rPr>
              <a:t>Git directory</a:t>
            </a:r>
          </a:p>
          <a:p>
            <a:pPr lvl="1"/>
            <a:r>
              <a:rPr lang="en-US" dirty="0"/>
              <a:t>What is copied when cloning a repository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2D4C3-F14B-2848-9465-61491358F8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 descr="C:\Users\AlirezaF\Desktop\Git presentaion\18333fig0106-tn.png">
            <a:extLst>
              <a:ext uri="{FF2B5EF4-FFF2-40B4-BE49-F238E27FC236}">
                <a16:creationId xmlns:a16="http://schemas.microsoft.com/office/drawing/2014/main" id="{7C81F4E1-D076-1149-A2B2-E0DAA87A6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6857" y="1395984"/>
            <a:ext cx="4419600" cy="4066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973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29718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81200" y="5408388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–m ‘my first commit’</a:t>
            </a:r>
          </a:p>
        </p:txBody>
      </p:sp>
      <p:sp>
        <p:nvSpPr>
          <p:cNvPr id="22" name="5-Point Star 21"/>
          <p:cNvSpPr/>
          <p:nvPr/>
        </p:nvSpPr>
        <p:spPr>
          <a:xfrm>
            <a:off x="40760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736581" y="2323476"/>
            <a:ext cx="5047001" cy="646331"/>
            <a:chOff x="3203551" y="2323475"/>
            <a:chExt cx="4681275" cy="646331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3203551" y="2522663"/>
              <a:ext cx="629587" cy="164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777521" y="2323475"/>
              <a:ext cx="4107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(Default </a:t>
              </a:r>
              <a:r>
                <a:rPr lang="en-US" dirty="0"/>
                <a:t>branch is called “master”; your first commit will be on </a:t>
              </a:r>
              <a:r>
                <a:rPr lang="en-US"/>
                <a:t>this branch.)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210BB-277F-2242-A619-417BC6A7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4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Reproducibility</a:t>
            </a:r>
          </a:p>
        </p:txBody>
      </p:sp>
      <p:sp>
        <p:nvSpPr>
          <p:cNvPr id="214" name="Shape 214"/>
          <p:cNvSpPr>
            <a:spLocks noGrp="1"/>
          </p:cNvSpPr>
          <p:nvPr>
            <p:ph idx="1"/>
          </p:nvPr>
        </p:nvSpPr>
        <p:spPr>
          <a:xfrm>
            <a:off x="609601" y="1803788"/>
            <a:ext cx="8128000" cy="4322377"/>
          </a:xfrm>
        </p:spPr>
        <p:txBody>
          <a:bodyPr>
            <a:normAutofit fontScale="92500"/>
          </a:bodyPr>
          <a:lstStyle/>
          <a:p>
            <a:r>
              <a:rPr lang="en-US" dirty="0"/>
              <a:t>Extremely important aspect of data analysis</a:t>
            </a:r>
          </a:p>
          <a:p>
            <a:pPr lvl="1"/>
            <a:r>
              <a:rPr lang="en-US" b="0" dirty="0"/>
              <a:t>“Starting from the same raw data, can we reproduce your analysis and obtain the same results?”</a:t>
            </a:r>
          </a:p>
          <a:p>
            <a:pPr lvl="1"/>
            <a:r>
              <a:rPr lang="en-US" dirty="0">
                <a:hlinkClick r:id="rId2"/>
              </a:rPr>
              <a:t>https://ropensci.github.io/reproducibility-guide/sections/introduction/</a:t>
            </a:r>
            <a:endParaRPr lang="en-US" b="0" dirty="0"/>
          </a:p>
          <a:p>
            <a:r>
              <a:rPr lang="en-US" dirty="0"/>
              <a:t>Using libraries helps:</a:t>
            </a:r>
          </a:p>
          <a:p>
            <a:pPr lvl="1"/>
            <a:r>
              <a:rPr lang="en-US" b="0" dirty="0"/>
              <a:t>Since you don’t reimplement everything, reduce programmer error</a:t>
            </a:r>
          </a:p>
          <a:p>
            <a:pPr lvl="1"/>
            <a:r>
              <a:rPr lang="en-US" b="0" dirty="0"/>
              <a:t>Large user bases serve as “watchdog” for quality and correctness</a:t>
            </a:r>
          </a:p>
          <a:p>
            <a:r>
              <a:rPr lang="en-US" dirty="0"/>
              <a:t>Standard practices help:</a:t>
            </a:r>
          </a:p>
          <a:p>
            <a:pPr lvl="1"/>
            <a:r>
              <a:rPr lang="en-US" b="0" dirty="0"/>
              <a:t>Version control: </a:t>
            </a:r>
            <a:r>
              <a:rPr lang="en-US" b="0" dirty="0" err="1"/>
              <a:t>git</a:t>
            </a:r>
            <a:r>
              <a:rPr lang="en-US" b="0" dirty="0"/>
              <a:t>, </a:t>
            </a:r>
            <a:r>
              <a:rPr lang="en-US" b="0" dirty="0" err="1"/>
              <a:t>git</a:t>
            </a:r>
            <a:r>
              <a:rPr lang="en-US" b="0" dirty="0"/>
              <a:t>, </a:t>
            </a:r>
            <a:r>
              <a:rPr lang="en-US" b="0" dirty="0" err="1"/>
              <a:t>git</a:t>
            </a:r>
            <a:r>
              <a:rPr lang="en-US" b="0" dirty="0"/>
              <a:t>, </a:t>
            </a:r>
            <a:r>
              <a:rPr lang="mr-IN" b="0" dirty="0"/>
              <a:t>…</a:t>
            </a:r>
            <a:r>
              <a:rPr lang="en-US" b="0" dirty="0"/>
              <a:t>, git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svn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cvs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, hg, Dropbox</a:t>
            </a:r>
          </a:p>
          <a:p>
            <a:pPr lvl="1"/>
            <a:r>
              <a:rPr lang="en-US" b="0" dirty="0"/>
              <a:t>Unit testing: </a:t>
            </a:r>
            <a:r>
              <a:rPr lang="en-US" b="0" dirty="0" err="1"/>
              <a:t>unittest</a:t>
            </a:r>
            <a:r>
              <a:rPr lang="en-US" b="0" dirty="0"/>
              <a:t> (Python), </a:t>
            </a:r>
            <a:r>
              <a:rPr lang="en-US" b="0" dirty="0" err="1"/>
              <a:t>RUnit</a:t>
            </a:r>
            <a:r>
              <a:rPr lang="en-US" b="0" dirty="0"/>
              <a:t> (R), </a:t>
            </a:r>
            <a:r>
              <a:rPr lang="en-US" b="0" dirty="0" err="1"/>
              <a:t>testthat</a:t>
            </a:r>
            <a:endParaRPr lang="en-US" dirty="0"/>
          </a:p>
          <a:p>
            <a:pPr lvl="1"/>
            <a:r>
              <a:rPr lang="en-US" b="0" dirty="0"/>
              <a:t>Share and publish: </a:t>
            </a:r>
            <a:r>
              <a:rPr lang="en-US" b="0" dirty="0" err="1"/>
              <a:t>github</a:t>
            </a:r>
            <a:r>
              <a:rPr lang="en-US" b="0" dirty="0"/>
              <a:t>, </a:t>
            </a:r>
            <a:r>
              <a:rPr lang="en-US" b="0" dirty="0" err="1"/>
              <a:t>gitlab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832485" y="6534436"/>
            <a:ext cx="6349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Many slides in this lecture adapted from Hector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Corrado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Bravo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D679E-35D6-944D-8DE6-D41F386DEB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A7785-EF8E-9246-AD0D-DE3F0534B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1022350"/>
            <a:ext cx="3328540" cy="26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4648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0" name="Straight Arrow Connector 19"/>
          <p:cNvCxnSpPr>
            <a:stCxn id="21" idx="1"/>
            <a:endCxn id="19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5-Point Star 11"/>
          <p:cNvSpPr/>
          <p:nvPr/>
        </p:nvSpPr>
        <p:spPr>
          <a:xfrm>
            <a:off x="57524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DF0BA-005F-2344-89DD-3C5E327A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95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4661095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4648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–b bug123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2" name="Straight Arrow Connector 21"/>
          <p:cNvCxnSpPr>
            <a:stCxn id="23" idx="1"/>
            <a:endCxn id="21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5-Point Star 13"/>
          <p:cNvSpPr/>
          <p:nvPr/>
        </p:nvSpPr>
        <p:spPr>
          <a:xfrm>
            <a:off x="5765338" y="382686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6039D-66A9-9F4E-B8ED-5A5D5712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7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648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8" name="Straight Arrow Connector 27"/>
          <p:cNvCxnSpPr>
            <a:stCxn id="29" idx="1"/>
            <a:endCxn id="2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0" name="Line Callout 1 39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7439395" y="4461205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C9A966-6FF8-B744-A54D-80CE4938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85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648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36" name="Straight Arrow Connector 35"/>
          <p:cNvCxnSpPr>
            <a:stCxn id="37" idx="1"/>
            <a:endCxn id="35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Line Callout 1 43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752444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6FFD8-68A9-934D-A401-4D57FB75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0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248401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7352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911EF-5CA7-A845-9011-954CA47F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16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5" name="5-Point Star 14"/>
          <p:cNvSpPr/>
          <p:nvPr/>
        </p:nvSpPr>
        <p:spPr>
          <a:xfrm>
            <a:off x="7352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29D74-E382-974A-9121-1AAF3467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56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7439395" y="446914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77740-1983-E746-9C66-962638FC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37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7352644" y="2806263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5E9CC-CD1E-874D-AA9F-70C9664A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9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7086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096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432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6088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ine Callout 1 32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9" name="5-Point Star 28"/>
          <p:cNvSpPr/>
          <p:nvPr/>
        </p:nvSpPr>
        <p:spPr>
          <a:xfrm>
            <a:off x="8190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5E55D-A45B-C648-B5ED-380C4B27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65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7086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096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432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6088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5-Point Star 28"/>
          <p:cNvSpPr/>
          <p:nvPr/>
        </p:nvSpPr>
        <p:spPr>
          <a:xfrm>
            <a:off x="8190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FC44B-F3D5-394D-86B5-96FBF732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3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03788"/>
            <a:ext cx="6971818" cy="4322377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b="1" dirty="0">
                <a:solidFill>
                  <a:srgbClr val="215C4E"/>
                </a:solidFill>
              </a:rPr>
              <a:t>Open data</a:t>
            </a:r>
            <a:r>
              <a:rPr lang="en-US" b="0" dirty="0"/>
              <a:t> is the idea that some data should be freely available to everyone to use and republish as they wish, without restrictions from copyright, patents or other mechanisms of control”</a:t>
            </a:r>
            <a:endParaRPr lang="en-US" dirty="0"/>
          </a:p>
          <a:p>
            <a:r>
              <a:rPr lang="en-US" dirty="0"/>
              <a:t>Open Data Websites.</a:t>
            </a:r>
          </a:p>
          <a:p>
            <a:pPr lvl="1"/>
            <a:r>
              <a:rPr lang="en-US" b="0" dirty="0">
                <a:hlinkClick r:id="rId3"/>
              </a:rPr>
              <a:t>http://www.opendatafoundation.org/</a:t>
            </a:r>
            <a:endParaRPr lang="en-US" b="0" dirty="0"/>
          </a:p>
          <a:p>
            <a:pPr lvl="1"/>
            <a:r>
              <a:rPr lang="en-US" dirty="0">
                <a:hlinkClick r:id="rId4"/>
              </a:rPr>
              <a:t>https://portal-nolagis.opendata.arcgis.com/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7107" y="1156008"/>
            <a:ext cx="4721140" cy="27284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2590E-0563-1244-8365-15FA02CF3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40D86-AED5-E443-8917-C16436FB02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756" y="4018152"/>
            <a:ext cx="4106342" cy="26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1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7439395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0E10F-6EA8-2247-835C-16CF4631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28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rebase master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5835160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94352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914856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251308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39" name="Line Callout 1 38"/>
          <p:cNvSpPr/>
          <p:nvPr/>
        </p:nvSpPr>
        <p:spPr>
          <a:xfrm>
            <a:off x="7988690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4" name="5-Point Star 23"/>
          <p:cNvSpPr/>
          <p:nvPr/>
        </p:nvSpPr>
        <p:spPr>
          <a:xfrm>
            <a:off x="9092933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7EAC4-9C72-A441-A227-0F22C4D4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46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7890218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076004"/>
            <a:ext cx="82296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  <a:endParaRPr lang="en-US" sz="24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                    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0960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4324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934200" y="3638062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270652" y="3415813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24" name="Line Callout 1 23"/>
          <p:cNvSpPr/>
          <p:nvPr/>
        </p:nvSpPr>
        <p:spPr>
          <a:xfrm>
            <a:off x="7924800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7" name="5-Point Star 26"/>
          <p:cNvSpPr/>
          <p:nvPr/>
        </p:nvSpPr>
        <p:spPr>
          <a:xfrm>
            <a:off x="8994461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37DF4-335C-DB40-88A7-A5F7CC31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17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Branch?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803788"/>
            <a:ext cx="7728857" cy="4322377"/>
          </a:xfrm>
        </p:spPr>
        <p:txBody>
          <a:bodyPr/>
          <a:lstStyle/>
          <a:p>
            <a:r>
              <a:rPr lang="en-US" dirty="0"/>
              <a:t>General rule of thumb: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Anything in the master branch is always deployable.</a:t>
            </a:r>
          </a:p>
          <a:p>
            <a:r>
              <a:rPr lang="en-US" dirty="0"/>
              <a:t>Local branching is very lightweight!</a:t>
            </a:r>
          </a:p>
          <a:p>
            <a:pPr lvl="1"/>
            <a:r>
              <a:rPr lang="en-US" b="0" dirty="0"/>
              <a:t>New feature? Branch!</a:t>
            </a:r>
          </a:p>
          <a:p>
            <a:pPr lvl="1"/>
            <a:r>
              <a:rPr lang="en-US" b="0" dirty="0"/>
              <a:t>Experiment that you won’t ever deploy? Branch!</a:t>
            </a:r>
          </a:p>
          <a:p>
            <a:r>
              <a:rPr lang="en-US" dirty="0"/>
              <a:t>Good habits:</a:t>
            </a:r>
          </a:p>
          <a:p>
            <a:pPr lvl="1"/>
            <a:r>
              <a:rPr lang="en-US" b="0" dirty="0"/>
              <a:t>Name your branch something descriptive (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add-like-button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refactor-jobs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create-ai-singularity</a:t>
            </a:r>
            <a:r>
              <a:rPr lang="en-US" b="0" dirty="0"/>
              <a:t>) </a:t>
            </a:r>
          </a:p>
          <a:p>
            <a:pPr lvl="1"/>
            <a:r>
              <a:rPr lang="en-US" b="0" dirty="0"/>
              <a:t>Make your commit messages descriptive, too!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1018541"/>
            <a:ext cx="2187858" cy="28096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BE98-071F-794B-8CFE-3015EB10C6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244590" cy="4373563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general distributed version control system</a:t>
            </a:r>
          </a:p>
          <a:p>
            <a:r>
              <a:rPr lang="en-US" dirty="0"/>
              <a:t>GitHub / </a:t>
            </a:r>
            <a:r>
              <a:rPr lang="en-US" dirty="0" err="1"/>
              <a:t>BitBucket</a:t>
            </a:r>
            <a:r>
              <a:rPr lang="en-US" dirty="0"/>
              <a:t> / </a:t>
            </a:r>
            <a:r>
              <a:rPr lang="en-US" dirty="0" err="1"/>
              <a:t>GitLab</a:t>
            </a:r>
            <a:r>
              <a:rPr lang="en-US" dirty="0"/>
              <a:t> / </a:t>
            </a:r>
            <a:r>
              <a:rPr lang="mr-IN" dirty="0"/>
              <a:t>…</a:t>
            </a:r>
            <a:r>
              <a:rPr lang="en-US" dirty="0"/>
              <a:t>: </a:t>
            </a:r>
            <a:r>
              <a:rPr lang="en-US" b="1" dirty="0">
                <a:solidFill>
                  <a:srgbClr val="215C4E"/>
                </a:solidFill>
              </a:rPr>
              <a:t>hosting</a:t>
            </a:r>
            <a:r>
              <a:rPr lang="en-US" dirty="0"/>
              <a:t> services for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r>
              <a:rPr lang="en-US" dirty="0"/>
              <a:t>In general, GitHub is the most popular: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big projects (e.g., Python, Bootstrap, Angular, D3, node, Django, Visual Studio)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ridiculous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ly awesome</a:t>
            </a:r>
            <a:r>
              <a:rPr lang="en-US" b="0" dirty="0"/>
              <a:t> projects (e.g., </a:t>
            </a:r>
            <a:r>
              <a:rPr lang="en-US" b="0" dirty="0">
                <a:hlinkClick r:id="rId2"/>
              </a:rPr>
              <a:t>https://github.com/maxbbraun/trump2cash</a:t>
            </a:r>
            <a:r>
              <a:rPr lang="en-US" b="0" dirty="0"/>
              <a:t>)</a:t>
            </a:r>
          </a:p>
          <a:p>
            <a:r>
              <a:rPr lang="en-US" dirty="0"/>
              <a:t>There are reasons to use the competitors (e.g., private repositories, access control)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408203" y="1022350"/>
            <a:ext cx="2493615" cy="5490013"/>
            <a:chOff x="6695482" y="1021578"/>
            <a:chExt cx="2493615" cy="54900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9104" y="1021578"/>
              <a:ext cx="2206372" cy="18340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482" y="2611033"/>
              <a:ext cx="2493615" cy="249361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510" y="5044688"/>
              <a:ext cx="1587557" cy="1466903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DF4A180-0DB6-314D-8397-35022F47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somebody else to host this for you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9AE765-5754-8C4D-9594-47D5A200DE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D80F11-4B65-094E-89F7-8AB7B597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022350"/>
            <a:ext cx="8140700" cy="5664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819810" y="1022350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98869" y="4938112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90551" y="5310228"/>
            <a:ext cx="1494020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40925-10B1-474C-83C7-3E7485C3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Coding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07CC23-3065-514F-BBD8-78EA2AF765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862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How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3788"/>
            <a:ext cx="6125029" cy="43223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Git commands for everyday usage are relatively simple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Get the latest changes to the code</a:t>
            </a:r>
          </a:p>
          <a:p>
            <a:r>
              <a:rPr lang="en-US" dirty="0"/>
              <a:t>git add .</a:t>
            </a:r>
          </a:p>
          <a:p>
            <a:pPr lvl="1"/>
            <a:r>
              <a:rPr lang="en-US" dirty="0"/>
              <a:t>Add any newly created files to the repository for tracking</a:t>
            </a:r>
          </a:p>
          <a:p>
            <a:r>
              <a:rPr lang="en-US" dirty="0"/>
              <a:t>git add –u</a:t>
            </a:r>
          </a:p>
          <a:p>
            <a:pPr lvl="1"/>
            <a:r>
              <a:rPr lang="en-US" dirty="0"/>
              <a:t>Remove any deleted files from tracking and the repository</a:t>
            </a:r>
          </a:p>
          <a:p>
            <a:r>
              <a:rPr lang="en-US" dirty="0"/>
              <a:t>git commit –m ‘Changes’</a:t>
            </a:r>
          </a:p>
          <a:p>
            <a:pPr lvl="1"/>
            <a:r>
              <a:rPr lang="en-US" dirty="0"/>
              <a:t>Make a version of changes you have made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Deploy the latest changes to the central repository</a:t>
            </a:r>
          </a:p>
          <a:p>
            <a:r>
              <a:rPr lang="en-US" dirty="0"/>
              <a:t>Make a repo on GitHub and </a:t>
            </a:r>
            <a:r>
              <a:rPr lang="en-US" b="1" dirty="0">
                <a:solidFill>
                  <a:srgbClr val="215C4E"/>
                </a:solidFill>
              </a:rPr>
              <a:t>clone</a:t>
            </a:r>
            <a:r>
              <a:rPr lang="en-US" dirty="0"/>
              <a:t> it to your machine:</a:t>
            </a:r>
          </a:p>
          <a:p>
            <a:pPr lvl="1"/>
            <a:r>
              <a:rPr lang="en-US" b="0" dirty="0">
                <a:hlinkClick r:id="rId2"/>
              </a:rPr>
              <a:t>https://guides.github.com/activities/hello-world/</a:t>
            </a:r>
            <a:endParaRPr lang="en-US" b="0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442FC-1F25-D34D-BBFA-FF1806807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ECD11-06F0-A54E-AAB0-08356DD3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59" y="1803788"/>
            <a:ext cx="4242441" cy="3716378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DFA12294-E615-F441-A14E-6EAD78689DC9}"/>
              </a:ext>
            </a:extLst>
          </p:cNvPr>
          <p:cNvSpPr/>
          <p:nvPr/>
        </p:nvSpPr>
        <p:spPr>
          <a:xfrm>
            <a:off x="6872358" y="1078758"/>
            <a:ext cx="5177642" cy="4890296"/>
          </a:xfrm>
          <a:prstGeom prst="noSmoking">
            <a:avLst>
              <a:gd name="adj" fmla="val 5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DD32E-70A0-0B47-95AB-AD0C88C7A172}"/>
              </a:ext>
            </a:extLst>
          </p:cNvPr>
          <p:cNvSpPr txBox="1"/>
          <p:nvPr/>
        </p:nvSpPr>
        <p:spPr>
          <a:xfrm>
            <a:off x="8867775" y="6054632"/>
            <a:ext cx="141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</a:t>
            </a:r>
            <a:r>
              <a:rPr lang="en-US" dirty="0" err="1"/>
              <a:t>Avi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575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to click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</a:t>
            </a:r>
          </a:p>
          <a:p>
            <a:pPr lvl="1"/>
            <a:r>
              <a:rPr lang="en-US" b="0" dirty="0">
                <a:hlinkClick r:id="rId2"/>
              </a:rPr>
              <a:t>http://git-scm.com/</a:t>
            </a:r>
            <a:endParaRPr lang="en-US" b="0" dirty="0"/>
          </a:p>
          <a:p>
            <a:pPr indent="-182880"/>
            <a:r>
              <a:rPr lang="en-US" dirty="0"/>
              <a:t>GitHub</a:t>
            </a:r>
          </a:p>
          <a:p>
            <a:pPr lvl="1" indent="-182880"/>
            <a:r>
              <a:rPr lang="en-US" b="0" dirty="0">
                <a:hlinkClick r:id="rId3"/>
              </a:rPr>
              <a:t>https://github.com/</a:t>
            </a:r>
            <a:endParaRPr lang="en-US" dirty="0"/>
          </a:p>
          <a:p>
            <a:pPr lvl="1" indent="-182880"/>
            <a:r>
              <a:rPr lang="en-US" b="0" dirty="0">
                <a:hlinkClick r:id="rId4"/>
              </a:rPr>
              <a:t>https://guides.github.com/activities/hello-world/</a:t>
            </a:r>
            <a:endParaRPr lang="en-US" dirty="0"/>
          </a:p>
          <a:p>
            <a:pPr lvl="1" indent="-182880"/>
            <a:r>
              <a:rPr lang="en-US" dirty="0"/>
              <a:t>^-- Just do this one</a:t>
            </a:r>
            <a:r>
              <a:rPr lang="en-US" dirty="0">
                <a:sym typeface="Wingdings"/>
              </a:rPr>
              <a:t>.  You’ll need it for your tutorial .</a:t>
            </a:r>
            <a:endParaRPr lang="en-US" dirty="0"/>
          </a:p>
          <a:p>
            <a:r>
              <a:rPr lang="en-US" dirty="0"/>
              <a:t>GitLab</a:t>
            </a:r>
          </a:p>
          <a:p>
            <a:pPr lvl="1"/>
            <a:r>
              <a:rPr lang="en-US" b="0" dirty="0">
                <a:hlinkClick r:id="rId5"/>
              </a:rPr>
              <a:t>http://gitlab.org/</a:t>
            </a:r>
            <a:endParaRPr lang="en-US" b="0" dirty="0"/>
          </a:p>
          <a:p>
            <a:r>
              <a:rPr lang="en-US" dirty="0" err="1"/>
              <a:t>Git</a:t>
            </a:r>
            <a:r>
              <a:rPr lang="en-US" dirty="0"/>
              <a:t> and SVN Comparison</a:t>
            </a:r>
          </a:p>
          <a:p>
            <a:pPr lvl="1"/>
            <a:r>
              <a:rPr lang="en-US" dirty="0">
                <a:hlinkClick r:id="rId6"/>
              </a:rPr>
              <a:t>https://git.wiki.kernel.org/index.php/GitSvnComparison</a:t>
            </a:r>
            <a:endParaRPr lang="en-US" dirty="0"/>
          </a:p>
          <a:p>
            <a:r>
              <a:rPr lang="en-US" dirty="0" err="1"/>
              <a:t>BitBucket</a:t>
            </a:r>
            <a:r>
              <a:rPr lang="en-US" dirty="0"/>
              <a:t> and </a:t>
            </a:r>
            <a:r>
              <a:rPr lang="en-US" dirty="0" err="1"/>
              <a:t>Sourcetree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https://www.sourcetreeapp.com/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359AB-3EBF-8649-A5AF-3107C6DA36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0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Practical Tips</a:t>
            </a:r>
          </a:p>
        </p:txBody>
      </p:sp>
      <p:sp>
        <p:nvSpPr>
          <p:cNvPr id="239" name="Shape 239"/>
          <p:cNvSpPr>
            <a:spLocks noGrp="1"/>
          </p:cNvSpPr>
          <p:nvPr>
            <p:ph idx="1"/>
          </p:nvPr>
        </p:nvSpPr>
        <p:spPr>
          <a:xfrm>
            <a:off x="609601" y="1803788"/>
            <a:ext cx="5999544" cy="43223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Many tasks can be organized in modular manner:</a:t>
            </a:r>
            <a:endParaRPr lang="en-US" dirty="0"/>
          </a:p>
          <a:p>
            <a:r>
              <a:rPr b="0" dirty="0"/>
              <a:t>Data acquisition:</a:t>
            </a:r>
            <a:endParaRPr lang="en-US" dirty="0"/>
          </a:p>
          <a:p>
            <a:pPr lvl="1"/>
            <a:r>
              <a:rPr lang="en-US" dirty="0"/>
              <a:t>G</a:t>
            </a:r>
            <a:r>
              <a:rPr b="0" dirty="0"/>
              <a:t>et data, put it in usable format (many ‘join’ operations), clean it up</a:t>
            </a:r>
            <a:r>
              <a:rPr lang="en-US" b="0" dirty="0"/>
              <a:t>, checkpoint it!</a:t>
            </a:r>
          </a:p>
          <a:p>
            <a:r>
              <a:rPr b="0" dirty="0"/>
              <a:t>Algorithm/tool development: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b="0" dirty="0"/>
              <a:t>f new analysis tools are required</a:t>
            </a:r>
            <a:r>
              <a:rPr lang="en-US" b="0" dirty="0"/>
              <a:t>.</a:t>
            </a:r>
          </a:p>
          <a:p>
            <a:r>
              <a:rPr b="0" dirty="0"/>
              <a:t>Computational analysis: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b="0" dirty="0"/>
              <a:t>se tools to analyze data</a:t>
            </a:r>
            <a:r>
              <a:rPr lang="en-US" b="0" dirty="0"/>
              <a:t>.</a:t>
            </a:r>
          </a:p>
          <a:p>
            <a:r>
              <a:rPr b="0" dirty="0"/>
              <a:t>Communication of results: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b="0" dirty="0"/>
              <a:t>repare summaries of experimental results, plots,  publication, upload processed data to repositories</a:t>
            </a:r>
            <a:r>
              <a:rPr lang="en-US" b="0" dirty="0"/>
              <a:t>.</a:t>
            </a:r>
            <a:endParaRPr b="0" dirty="0"/>
          </a:p>
        </p:txBody>
      </p:sp>
      <p:sp>
        <p:nvSpPr>
          <p:cNvPr id="6" name="Shape 246"/>
          <p:cNvSpPr/>
          <p:nvPr/>
        </p:nvSpPr>
        <p:spPr>
          <a:xfrm>
            <a:off x="6482082" y="3478456"/>
            <a:ext cx="5100317" cy="54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b">
            <a:spAutoFit/>
          </a:bodyPr>
          <a:lstStyle>
            <a:lvl1pPr>
              <a:defRPr>
                <a:solidFill>
                  <a:srgbClr val="F64D39"/>
                </a:solidFill>
              </a:defRPr>
            </a:lvl1pPr>
          </a:lstStyle>
          <a:p>
            <a:r>
              <a:rPr sz="1600" dirty="0">
                <a:solidFill>
                  <a:schemeClr val="tx2"/>
                </a:solidFill>
              </a:rPr>
              <a:t>Usually a single language or tool does not handle all of these equally well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mr-IN" sz="1600" dirty="0">
                <a:solidFill>
                  <a:schemeClr val="tx2"/>
                </a:solidFill>
              </a:rPr>
              <a:t>–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choose the best tool for the job!</a:t>
            </a:r>
            <a:endParaRPr sz="1600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5F96E-B8B8-A646-8506-0A98862C80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DC3B4-9BF7-7A46-B6B6-214D0837220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4185014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Practical Tips</a:t>
            </a:r>
          </a:p>
        </p:txBody>
      </p:sp>
      <p:sp>
        <p:nvSpPr>
          <p:cNvPr id="286" name="Shape 286"/>
          <p:cNvSpPr>
            <a:spLocks noGrp="1"/>
          </p:cNvSpPr>
          <p:nvPr>
            <p:ph idx="1"/>
          </p:nvPr>
        </p:nvSpPr>
        <p:spPr>
          <a:xfrm>
            <a:off x="609600" y="1803788"/>
            <a:ext cx="8127999" cy="4322377"/>
          </a:xfrm>
          <a:prstGeom prst="rect">
            <a:avLst/>
          </a:prstGeom>
        </p:spPr>
        <p:txBody>
          <a:bodyPr/>
          <a:lstStyle/>
          <a:p>
            <a:r>
              <a:rPr dirty="0"/>
              <a:t>Modularity requires organization and careful thought</a:t>
            </a:r>
          </a:p>
          <a:p>
            <a:r>
              <a:rPr dirty="0"/>
              <a:t>In Data Science</a:t>
            </a:r>
            <a:r>
              <a:rPr lang="en-US" dirty="0"/>
              <a:t>,</a:t>
            </a:r>
            <a:r>
              <a:rPr dirty="0"/>
              <a:t> we wear two hats</a:t>
            </a:r>
            <a:r>
              <a:rPr lang="en-US" dirty="0"/>
              <a:t>:</a:t>
            </a:r>
          </a:p>
          <a:p>
            <a:pPr lvl="1"/>
            <a:r>
              <a:rPr b="0" dirty="0"/>
              <a:t>Algorithm/tool developer</a:t>
            </a:r>
            <a:endParaRPr lang="en-US" b="0" dirty="0"/>
          </a:p>
          <a:p>
            <a:pPr lvl="1"/>
            <a:r>
              <a:rPr b="1" dirty="0">
                <a:solidFill>
                  <a:srgbClr val="215C4E"/>
                </a:solidFill>
              </a:rPr>
              <a:t>Experimentalist:</a:t>
            </a:r>
            <a:r>
              <a:rPr b="0" dirty="0"/>
              <a:t> we don’t get trained to think this way enough!</a:t>
            </a:r>
          </a:p>
          <a:p>
            <a:pPr>
              <a:defRPr b="1"/>
            </a:pPr>
            <a:r>
              <a:rPr dirty="0"/>
              <a:t>It helps two consciously separate these two jobs</a:t>
            </a:r>
            <a:endParaRPr lang="en-US" dirty="0"/>
          </a:p>
          <a:p>
            <a:pPr>
              <a:defRPr b="1"/>
            </a:pPr>
            <a:endParaRPr lang="en-US" dirty="0"/>
          </a:p>
          <a:p>
            <a:pPr>
              <a:defRPr b="1"/>
            </a:pPr>
            <a:r>
              <a:rPr lang="en-US" dirty="0"/>
              <a:t>Think like an experimentalist!</a:t>
            </a:r>
          </a:p>
          <a:p>
            <a:pPr lvl="1">
              <a:defRPr b="1"/>
            </a:pPr>
            <a:r>
              <a:rPr lang="en-US" dirty="0"/>
              <a:t>Plan your experiment</a:t>
            </a:r>
          </a:p>
          <a:p>
            <a:pPr lvl="1">
              <a:defRPr b="1"/>
            </a:pPr>
            <a:r>
              <a:rPr lang="en-US" dirty="0"/>
              <a:t>Gather your raw data</a:t>
            </a:r>
          </a:p>
          <a:p>
            <a:pPr lvl="1">
              <a:defRPr b="1"/>
            </a:pPr>
            <a:r>
              <a:rPr lang="en-US" dirty="0"/>
              <a:t>Gather your tools</a:t>
            </a:r>
          </a:p>
          <a:p>
            <a:pPr lvl="1">
              <a:defRPr b="1"/>
            </a:pPr>
            <a:r>
              <a:rPr lang="en-US" dirty="0"/>
              <a:t>Execute experiment</a:t>
            </a:r>
          </a:p>
          <a:p>
            <a:pPr lvl="1">
              <a:defRPr b="1"/>
            </a:pPr>
            <a:r>
              <a:rPr lang="en-US" dirty="0"/>
              <a:t>Analyze</a:t>
            </a:r>
          </a:p>
          <a:p>
            <a:pPr lvl="1">
              <a:defRPr b="1"/>
            </a:pPr>
            <a:r>
              <a:rPr lang="en-US" dirty="0"/>
              <a:t>Communicate</a:t>
            </a:r>
          </a:p>
          <a:p>
            <a:pPr lvl="1">
              <a:defRPr b="1"/>
            </a:pPr>
            <a:endParaRPr lang="en-US" dirty="0"/>
          </a:p>
          <a:p>
            <a:pPr>
              <a:defRPr b="1"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62E50-F2EE-604F-BEE8-05ADAD94CE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9E7BC-0D0A-784F-BF0D-777F550E78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183" y="3276024"/>
            <a:ext cx="2259135" cy="327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6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Think </a:t>
            </a:r>
            <a:r>
              <a:rPr lang="en-US" dirty="0"/>
              <a:t>L</a:t>
            </a:r>
            <a:r>
              <a:rPr dirty="0"/>
              <a:t>ike </a:t>
            </a:r>
            <a:r>
              <a:rPr lang="en-US" dirty="0"/>
              <a:t>A</a:t>
            </a:r>
            <a:r>
              <a:rPr dirty="0"/>
              <a:t>n </a:t>
            </a:r>
            <a:r>
              <a:rPr lang="en-US" dirty="0"/>
              <a:t>E</a:t>
            </a:r>
            <a:r>
              <a:rPr dirty="0"/>
              <a:t>xperimentalist</a:t>
            </a:r>
          </a:p>
        </p:txBody>
      </p:sp>
      <p:sp>
        <p:nvSpPr>
          <p:cNvPr id="296" name="Shape 29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Let this guide your organization. </a:t>
            </a:r>
            <a:r>
              <a:rPr lang="en-US" dirty="0"/>
              <a:t>One potential structure for organizing a project:</a:t>
            </a:r>
            <a:endParaRPr dirty="0"/>
          </a:p>
        </p:txBody>
      </p:sp>
      <p:sp>
        <p:nvSpPr>
          <p:cNvPr id="298" name="Shape 298"/>
          <p:cNvSpPr/>
          <p:nvPr/>
        </p:nvSpPr>
        <p:spPr>
          <a:xfrm>
            <a:off x="4001559" y="2545746"/>
            <a:ext cx="3579282" cy="4055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b">
            <a:spAutoFit/>
          </a:bodyPr>
          <a:lstStyle/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project/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data/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| </a:t>
            </a:r>
            <a:r>
              <a:rPr sz="2000" i="1" dirty="0"/>
              <a:t>processing_scripts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| raw/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| proc/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tools/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| src/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| bin/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exps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| </a:t>
            </a:r>
            <a:r>
              <a:rPr sz="2000" i="1" dirty="0"/>
              <a:t>pipeline_scripts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| results/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| </a:t>
            </a:r>
            <a:r>
              <a:rPr sz="2000" i="1" dirty="0"/>
              <a:t>analysis_scripts</a:t>
            </a:r>
          </a:p>
          <a:p>
            <a:pPr algn="l"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| | figures/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99E6C-0631-4C49-97C2-696AAF64B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build="p"/>
      <p:bldP spid="2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Think Like An Experimentalist</a:t>
            </a:r>
            <a:endParaRPr dirty="0"/>
          </a:p>
        </p:txBody>
      </p:sp>
      <p:sp>
        <p:nvSpPr>
          <p:cNvPr id="302" name="Shape 302"/>
          <p:cNvSpPr>
            <a:spLocks noGrp="1"/>
          </p:cNvSpPr>
          <p:nvPr>
            <p:ph idx="1"/>
          </p:nvPr>
        </p:nvSpPr>
        <p:spPr>
          <a:xfrm>
            <a:off x="609601" y="1803788"/>
            <a:ext cx="7836568" cy="4322377"/>
          </a:xfrm>
          <a:prstGeom prst="rect">
            <a:avLst/>
          </a:prstGeom>
        </p:spPr>
        <p:txBody>
          <a:bodyPr/>
          <a:lstStyle/>
          <a:p>
            <a:r>
              <a:rPr dirty="0"/>
              <a:t>Keep a lab notebook!</a:t>
            </a:r>
            <a:endParaRPr lang="en-US" dirty="0"/>
          </a:p>
          <a:p>
            <a:endParaRPr dirty="0"/>
          </a:p>
          <a:p>
            <a:r>
              <a:rPr dirty="0"/>
              <a:t>Literate programming tools are making this easier for computational projects</a:t>
            </a:r>
            <a:r>
              <a:rPr lang="en-US" dirty="0"/>
              <a:t>:</a:t>
            </a:r>
          </a:p>
          <a:p>
            <a:pPr lvl="1"/>
            <a:r>
              <a:rPr b="0" dirty="0">
                <a:hlinkClick r:id="rId2"/>
              </a:rPr>
              <a:t>http://en.wikipedia.org/wiki/Literate_programming</a:t>
            </a:r>
            <a:r>
              <a:rPr lang="en-US" b="0" dirty="0"/>
              <a:t> (Lec #2!)</a:t>
            </a:r>
          </a:p>
          <a:p>
            <a:pPr lvl="1"/>
            <a:r>
              <a:rPr lang="en-US" b="0" dirty="0">
                <a:hlinkClick r:id="rId3"/>
              </a:rPr>
              <a:t>https://ipython.org/</a:t>
            </a:r>
            <a:endParaRPr lang="en-US" b="0" dirty="0"/>
          </a:p>
          <a:p>
            <a:pPr lvl="1"/>
            <a:r>
              <a:rPr b="0" dirty="0">
                <a:hlinkClick r:id="rId4"/>
              </a:rPr>
              <a:t>http://rmarkdown.rstudio.com/</a:t>
            </a:r>
            <a:endParaRPr lang="en-US" b="0" dirty="0"/>
          </a:p>
          <a:p>
            <a:pPr lvl="1"/>
            <a:r>
              <a:rPr b="0" dirty="0">
                <a:hlinkClick r:id="rId5"/>
              </a:rPr>
              <a:t>http://jupyter.org/</a:t>
            </a:r>
            <a:endParaRPr lang="en-US" b="0" dirty="0"/>
          </a:p>
          <a:p>
            <a:pPr lvl="1"/>
            <a:endParaRPr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AA406-AEEA-D349-B7AF-17DCCD8405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DB924-D193-B147-AC65-97445B42F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747" y="1803788"/>
            <a:ext cx="1357495" cy="23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build="p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8947</TotalTime>
  <Words>3926</Words>
  <Application>Microsoft Macintosh PowerPoint</Application>
  <PresentationFormat>Widescreen</PresentationFormat>
  <Paragraphs>645</Paragraphs>
  <Slides>57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Century Gothic</vt:lpstr>
      <vt:lpstr>Consolas</vt:lpstr>
      <vt:lpstr>Courier</vt:lpstr>
      <vt:lpstr>Courier New</vt:lpstr>
      <vt:lpstr>Lucida Console</vt:lpstr>
      <vt:lpstr>Palatino Linotype</vt:lpstr>
      <vt:lpstr>Watson White Theme</vt:lpstr>
      <vt:lpstr>Best Practices &amp; Git</vt:lpstr>
      <vt:lpstr>Announcements</vt:lpstr>
      <vt:lpstr>The Data LifeCycle</vt:lpstr>
      <vt:lpstr>Reproducibility</vt:lpstr>
      <vt:lpstr>Reproducibility</vt:lpstr>
      <vt:lpstr>Practical Tips</vt:lpstr>
      <vt:lpstr>Practical Tips</vt:lpstr>
      <vt:lpstr>Think Like An Experimentalist</vt:lpstr>
      <vt:lpstr>Think Like An Experimentalist</vt:lpstr>
      <vt:lpstr>Think Like An Experimentalist</vt:lpstr>
      <vt:lpstr>Docker</vt:lpstr>
      <vt:lpstr>Docker Land</vt:lpstr>
      <vt:lpstr>Building Docker Files</vt:lpstr>
      <vt:lpstr>Deep Dive – Jupyter Docker Files</vt:lpstr>
      <vt:lpstr>Unpacking a Docker Command</vt:lpstr>
      <vt:lpstr>What is Version Control?</vt:lpstr>
      <vt:lpstr>Goals of Version Control</vt:lpstr>
      <vt:lpstr>Named Folders Approach</vt:lpstr>
      <vt:lpstr>Local Database of Versions Approach</vt:lpstr>
      <vt:lpstr>Centralized Version Control Systems</vt:lpstr>
      <vt:lpstr>Distributed Version Control Systems (DVCS)</vt:lpstr>
      <vt:lpstr>What is Git</vt:lpstr>
      <vt:lpstr>A Short History of Git</vt:lpstr>
      <vt:lpstr>A short history of Git</vt:lpstr>
      <vt:lpstr>Git in Industry</vt:lpstr>
      <vt:lpstr>Git Basics</vt:lpstr>
      <vt:lpstr>Why Git is Better</vt:lpstr>
      <vt:lpstr>What about SVN?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Initialization of a Git repository</vt:lpstr>
      <vt:lpstr>Git Basics I</vt:lpstr>
      <vt:lpstr>Git Basics II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When to Branch?</vt:lpstr>
      <vt:lpstr>So you want somebody else to host this for you …</vt:lpstr>
      <vt:lpstr>Social Coding</vt:lpstr>
      <vt:lpstr>Review: How to Use</vt:lpstr>
      <vt:lpstr>Stuff to click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234</cp:revision>
  <cp:lastPrinted>2019-09-05T15:19:09Z</cp:lastPrinted>
  <dcterms:created xsi:type="dcterms:W3CDTF">2018-02-09T16:02:53Z</dcterms:created>
  <dcterms:modified xsi:type="dcterms:W3CDTF">2019-09-10T20:20:23Z</dcterms:modified>
</cp:coreProperties>
</file>